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12" r:id="rId3"/>
    <p:sldId id="359" r:id="rId4"/>
    <p:sldId id="308" r:id="rId5"/>
    <p:sldId id="309" r:id="rId6"/>
    <p:sldId id="367" r:id="rId7"/>
    <p:sldId id="258" r:id="rId8"/>
    <p:sldId id="260" r:id="rId9"/>
    <p:sldId id="261" r:id="rId10"/>
    <p:sldId id="262" r:id="rId11"/>
    <p:sldId id="263" r:id="rId12"/>
    <p:sldId id="360" r:id="rId13"/>
    <p:sldId id="368" r:id="rId14"/>
    <p:sldId id="264" r:id="rId15"/>
    <p:sldId id="268" r:id="rId16"/>
    <p:sldId id="370" r:id="rId17"/>
    <p:sldId id="371" r:id="rId18"/>
    <p:sldId id="369" r:id="rId19"/>
    <p:sldId id="270" r:id="rId20"/>
    <p:sldId id="272" r:id="rId21"/>
    <p:sldId id="280" r:id="rId22"/>
    <p:sldId id="279" r:id="rId23"/>
    <p:sldId id="281" r:id="rId24"/>
    <p:sldId id="282" r:id="rId25"/>
    <p:sldId id="284" r:id="rId26"/>
    <p:sldId id="285" r:id="rId27"/>
    <p:sldId id="286" r:id="rId28"/>
    <p:sldId id="287" r:id="rId29"/>
    <p:sldId id="313" r:id="rId30"/>
    <p:sldId id="314" r:id="rId31"/>
    <p:sldId id="315" r:id="rId32"/>
    <p:sldId id="316" r:id="rId33"/>
    <p:sldId id="318" r:id="rId34"/>
    <p:sldId id="288" r:id="rId35"/>
    <p:sldId id="319" r:id="rId36"/>
    <p:sldId id="320" r:id="rId37"/>
    <p:sldId id="321" r:id="rId38"/>
    <p:sldId id="323" r:id="rId39"/>
    <p:sldId id="372" r:id="rId40"/>
    <p:sldId id="373" r:id="rId41"/>
    <p:sldId id="324" r:id="rId42"/>
    <p:sldId id="326" r:id="rId43"/>
    <p:sldId id="327" r:id="rId44"/>
    <p:sldId id="328" r:id="rId45"/>
    <p:sldId id="330" r:id="rId46"/>
    <p:sldId id="332" r:id="rId47"/>
    <p:sldId id="338" r:id="rId48"/>
    <p:sldId id="333" r:id="rId49"/>
    <p:sldId id="339" r:id="rId50"/>
    <p:sldId id="362" r:id="rId51"/>
    <p:sldId id="340" r:id="rId52"/>
    <p:sldId id="363" r:id="rId53"/>
    <p:sldId id="341" r:id="rId54"/>
    <p:sldId id="364" r:id="rId55"/>
    <p:sldId id="342" r:id="rId56"/>
    <p:sldId id="343" r:id="rId57"/>
    <p:sldId id="344" r:id="rId58"/>
    <p:sldId id="345" r:id="rId59"/>
    <p:sldId id="346" r:id="rId60"/>
    <p:sldId id="347" r:id="rId61"/>
    <p:sldId id="365" r:id="rId62"/>
    <p:sldId id="348" r:id="rId63"/>
    <p:sldId id="351" r:id="rId64"/>
    <p:sldId id="352" r:id="rId65"/>
    <p:sldId id="366" r:id="rId66"/>
    <p:sldId id="353" r:id="rId67"/>
    <p:sldId id="354" r:id="rId68"/>
    <p:sldId id="355" r:id="rId69"/>
    <p:sldId id="358"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52" autoAdjust="0"/>
  </p:normalViewPr>
  <p:slideViewPr>
    <p:cSldViewPr>
      <p:cViewPr>
        <p:scale>
          <a:sx n="75" d="100"/>
          <a:sy n="75" d="100"/>
        </p:scale>
        <p:origin x="-930" y="-6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20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DDD76B-126B-45CA-B630-F57AF46D5163}" type="datetimeFigureOut">
              <a:rPr lang="en-US" smtClean="0"/>
              <a:pPr/>
              <a:t>10/1/2014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6E4648-797B-4D0F-9D83-FA17202B9697}" type="slidenum">
              <a:rPr lang="en-US" smtClean="0"/>
              <a:pPr/>
              <a:t>‹#›</a:t>
            </a:fld>
            <a:endParaRPr lang="en-US"/>
          </a:p>
        </p:txBody>
      </p:sp>
    </p:spTree>
    <p:extLst>
      <p:ext uri="{BB962C8B-B14F-4D97-AF65-F5344CB8AC3E}">
        <p14:creationId xmlns:p14="http://schemas.microsoft.com/office/powerpoint/2010/main" val="342012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200"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6722F0-6B8A-4441-9C03-D1295D442C66}" type="datetimeFigureOut">
              <a:rPr lang="en-US" smtClean="0"/>
              <a:pPr/>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6722F0-6B8A-4441-9C03-D1295D442C66}" type="datetimeFigureOut">
              <a:rPr lang="en-US" smtClean="0"/>
              <a:pPr/>
              <a:t>10/1/2014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6722F0-6B8A-4441-9C03-D1295D442C66}" type="datetimeFigureOut">
              <a:rPr lang="en-US" smtClean="0"/>
              <a:pPr/>
              <a:t>10/1/2014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722F0-6B8A-4441-9C03-D1295D442C66}" type="datetimeFigureOut">
              <a:rPr lang="en-US" smtClean="0"/>
              <a:pPr/>
              <a:t>10/1/2014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6722F0-6B8A-4441-9C03-D1295D442C66}" type="datetimeFigureOut">
              <a:rPr lang="en-US" smtClean="0"/>
              <a:pPr/>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6722F0-6B8A-4441-9C03-D1295D442C66}" type="datetimeFigureOut">
              <a:rPr lang="en-US" smtClean="0"/>
              <a:pPr/>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DF766-6520-463D-ADD4-94A4D98B980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22F0-6B8A-4441-9C03-D1295D442C66}" type="datetimeFigureOut">
              <a:rPr lang="en-US" smtClean="0"/>
              <a:pPr/>
              <a:t>10/1/2014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DF766-6520-463D-ADD4-94A4D98B98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0425"/>
            <a:ext cx="8610600" cy="1470025"/>
          </a:xfrm>
        </p:spPr>
        <p:txBody>
          <a:bodyPr/>
          <a:lstStyle/>
          <a:p>
            <a:r>
              <a:rPr lang="en-US" dirty="0" smtClean="0"/>
              <a:t>How to get a library eBook on your iPad</a:t>
            </a:r>
            <a:endParaRPr lang="en-US" dirty="0"/>
          </a:p>
        </p:txBody>
      </p:sp>
      <p:sp>
        <p:nvSpPr>
          <p:cNvPr id="3" name="Subtitle 2"/>
          <p:cNvSpPr>
            <a:spLocks noGrp="1"/>
          </p:cNvSpPr>
          <p:nvPr>
            <p:ph type="subTitle" idx="1"/>
          </p:nvPr>
        </p:nvSpPr>
        <p:spPr/>
        <p:txBody>
          <a:bodyPr/>
          <a:lstStyle/>
          <a:p>
            <a:r>
              <a:rPr lang="en-US" dirty="0" smtClean="0"/>
              <a:t>Step-by-Step Guide</a:t>
            </a:r>
            <a:endParaRPr lang="en-US" dirty="0"/>
          </a:p>
        </p:txBody>
      </p:sp>
      <p:sp>
        <p:nvSpPr>
          <p:cNvPr id="4" name="Rectangle 3"/>
          <p:cNvSpPr/>
          <p:nvPr/>
        </p:nvSpPr>
        <p:spPr>
          <a:xfrm>
            <a:off x="152400" y="6019800"/>
            <a:ext cx="4572000" cy="646331"/>
          </a:xfrm>
          <a:prstGeom prst="rect">
            <a:avLst/>
          </a:prstGeom>
        </p:spPr>
        <p:txBody>
          <a:bodyPr>
            <a:spAutoFit/>
          </a:bodyPr>
          <a:lstStyle/>
          <a:p>
            <a:r>
              <a:rPr lang="en-US" i="1" dirty="0">
                <a:solidFill>
                  <a:schemeClr val="bg1">
                    <a:lumMod val="50000"/>
                  </a:schemeClr>
                </a:solidFill>
              </a:rPr>
              <a:t>Prepared by the Computer Lab</a:t>
            </a:r>
          </a:p>
          <a:p>
            <a:r>
              <a:rPr lang="en-US" i="1" dirty="0">
                <a:solidFill>
                  <a:schemeClr val="bg1">
                    <a:lumMod val="50000"/>
                  </a:schemeClr>
                </a:solidFill>
              </a:rPr>
              <a:t>Montgomery County-Norristown Public Library</a:t>
            </a:r>
          </a:p>
        </p:txBody>
      </p:sp>
      <p:sp>
        <p:nvSpPr>
          <p:cNvPr id="6" name="Rectangle 5"/>
          <p:cNvSpPr/>
          <p:nvPr/>
        </p:nvSpPr>
        <p:spPr>
          <a:xfrm>
            <a:off x="7086600" y="6218366"/>
            <a:ext cx="1905000" cy="369332"/>
          </a:xfrm>
          <a:prstGeom prst="rect">
            <a:avLst/>
          </a:prstGeom>
        </p:spPr>
        <p:txBody>
          <a:bodyPr wrap="square">
            <a:spAutoFit/>
          </a:bodyPr>
          <a:lstStyle/>
          <a:p>
            <a:r>
              <a:rPr lang="en-US" i="1" dirty="0" smtClean="0">
                <a:solidFill>
                  <a:schemeClr val="bg1">
                    <a:lumMod val="50000"/>
                  </a:schemeClr>
                </a:solidFill>
              </a:rPr>
              <a:t>October 2014</a:t>
            </a:r>
            <a:endParaRPr lang="en-US" i="1"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SOP\Electronic Resources Technician\Overdrive v3.2 powerpoint revisions\Overdrive on iPad\IMG_08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 y="-18288"/>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62287" y="152400"/>
            <a:ext cx="3048000" cy="92333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Start typing overdrive, </a:t>
            </a:r>
            <a:r>
              <a:rPr lang="en-US" b="1" dirty="0" smtClean="0">
                <a:solidFill>
                  <a:srgbClr val="FF0000"/>
                </a:solidFill>
              </a:rPr>
              <a:t>TAP “overdrive, </a:t>
            </a:r>
            <a:r>
              <a:rPr lang="en-US" b="1" dirty="0" err="1" smtClean="0">
                <a:solidFill>
                  <a:srgbClr val="FF0000"/>
                </a:solidFill>
              </a:rPr>
              <a:t>inc.</a:t>
            </a:r>
            <a:r>
              <a:rPr lang="en-US" b="1" dirty="0" smtClean="0">
                <a:solidFill>
                  <a:srgbClr val="FF0000"/>
                </a:solidFill>
              </a:rPr>
              <a:t>” in suggestions list </a:t>
            </a:r>
            <a:endParaRPr lang="en-US" b="1" dirty="0">
              <a:solidFill>
                <a:srgbClr val="FF0000"/>
              </a:solidFill>
            </a:endParaRPr>
          </a:p>
        </p:txBody>
      </p:sp>
      <p:cxnSp>
        <p:nvCxnSpPr>
          <p:cNvPr id="8" name="Straight Arrow Connector 7"/>
          <p:cNvCxnSpPr/>
          <p:nvPr/>
        </p:nvCxnSpPr>
        <p:spPr>
          <a:xfrm>
            <a:off x="6110287" y="381000"/>
            <a:ext cx="1509713"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29287" y="798731"/>
            <a:ext cx="519113" cy="156346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SOP\Electronic Resources Technician\Overdrive v3.2 powerpoint revisions\Overdrive on iPad\IMG_08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988"/>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4200" y="2590800"/>
            <a:ext cx="3048000" cy="92333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TAP</a:t>
            </a:r>
            <a:r>
              <a:rPr lang="en-US" b="1" dirty="0" smtClean="0">
                <a:solidFill>
                  <a:srgbClr val="FF0000"/>
                </a:solidFill>
              </a:rPr>
              <a:t> anywhere in the white block surrounding the </a:t>
            </a:r>
            <a:r>
              <a:rPr lang="en-US" b="1" dirty="0" err="1" smtClean="0">
                <a:solidFill>
                  <a:srgbClr val="FF0000"/>
                </a:solidFill>
              </a:rPr>
              <a:t>OverDrive</a:t>
            </a:r>
            <a:r>
              <a:rPr lang="en-US" b="1" dirty="0" smtClean="0">
                <a:solidFill>
                  <a:srgbClr val="FF0000"/>
                </a:solidFill>
              </a:rPr>
              <a:t> app</a:t>
            </a:r>
            <a:endParaRPr lang="en-US" b="1" dirty="0">
              <a:solidFill>
                <a:srgbClr val="FF0000"/>
              </a:solidFill>
            </a:endParaRPr>
          </a:p>
        </p:txBody>
      </p:sp>
      <p:cxnSp>
        <p:nvCxnSpPr>
          <p:cNvPr id="5" name="Straight Arrow Connector 4"/>
          <p:cNvCxnSpPr/>
          <p:nvPr/>
        </p:nvCxnSpPr>
        <p:spPr>
          <a:xfrm flipH="1" flipV="1">
            <a:off x="2514600" y="2913965"/>
            <a:ext cx="6096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87" y="0"/>
            <a:ext cx="9169400"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48200" y="2025135"/>
            <a:ext cx="3048000"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the FREE button.</a:t>
            </a:r>
            <a:endParaRPr lang="en-US" b="1" dirty="0">
              <a:solidFill>
                <a:srgbClr val="FF0000"/>
              </a:solidFill>
            </a:endParaRPr>
          </a:p>
        </p:txBody>
      </p:sp>
      <p:cxnSp>
        <p:nvCxnSpPr>
          <p:cNvPr id="5" name="Straight Arrow Connector 4"/>
          <p:cNvCxnSpPr/>
          <p:nvPr/>
        </p:nvCxnSpPr>
        <p:spPr>
          <a:xfrm flipH="1" flipV="1">
            <a:off x="4038600" y="2209800"/>
            <a:ext cx="6096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685800"/>
            <a:ext cx="3124200" cy="484449"/>
          </a:xfrm>
          <a:prstGeom prst="rect">
            <a:avLst/>
          </a:prstGeom>
        </p:spPr>
      </p:pic>
    </p:spTree>
    <p:extLst>
      <p:ext uri="{BB962C8B-B14F-4D97-AF65-F5344CB8AC3E}">
        <p14:creationId xmlns:p14="http://schemas.microsoft.com/office/powerpoint/2010/main" val="63955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87" y="0"/>
            <a:ext cx="9169400"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76800" y="2007714"/>
            <a:ext cx="3048000" cy="92333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button will then turn green and say INSTALL.  Tap it again.</a:t>
            </a:r>
            <a:endParaRPr lang="en-US" b="1" dirty="0">
              <a:solidFill>
                <a:srgbClr val="FF0000"/>
              </a:solidFill>
            </a:endParaRPr>
          </a:p>
        </p:txBody>
      </p:sp>
      <p:cxnSp>
        <p:nvCxnSpPr>
          <p:cNvPr id="5" name="Straight Arrow Connector 4"/>
          <p:cNvCxnSpPr/>
          <p:nvPr/>
        </p:nvCxnSpPr>
        <p:spPr>
          <a:xfrm flipH="1" flipV="1">
            <a:off x="4237512" y="2209799"/>
            <a:ext cx="6096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685799"/>
            <a:ext cx="3048000" cy="472633"/>
          </a:xfrm>
          <a:prstGeom prst="rect">
            <a:avLst/>
          </a:prstGeom>
        </p:spPr>
      </p:pic>
    </p:spTree>
    <p:extLst>
      <p:ext uri="{BB962C8B-B14F-4D97-AF65-F5344CB8AC3E}">
        <p14:creationId xmlns:p14="http://schemas.microsoft.com/office/powerpoint/2010/main" val="898071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TextBox 2"/>
          <p:cNvSpPr txBox="1"/>
          <p:nvPr/>
        </p:nvSpPr>
        <p:spPr>
          <a:xfrm>
            <a:off x="5921679" y="1676400"/>
            <a:ext cx="3048000" cy="1477328"/>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Enter your </a:t>
            </a:r>
            <a:r>
              <a:rPr lang="en-US" b="1" dirty="0">
                <a:solidFill>
                  <a:srgbClr val="FF0000"/>
                </a:solidFill>
              </a:rPr>
              <a:t>A</a:t>
            </a:r>
            <a:r>
              <a:rPr lang="en-US" b="1" dirty="0" smtClean="0">
                <a:solidFill>
                  <a:srgbClr val="FF0000"/>
                </a:solidFill>
              </a:rPr>
              <a:t>pple ID password to confirm the download.  </a:t>
            </a:r>
            <a:r>
              <a:rPr lang="en-US" b="1" dirty="0" err="1" smtClean="0">
                <a:solidFill>
                  <a:srgbClr val="FF0000"/>
                </a:solidFill>
              </a:rPr>
              <a:t>OverDrive</a:t>
            </a:r>
            <a:r>
              <a:rPr lang="en-US" b="1" dirty="0" smtClean="0">
                <a:solidFill>
                  <a:srgbClr val="FF0000"/>
                </a:solidFill>
              </a:rPr>
              <a:t> is a FREE app and </a:t>
            </a:r>
            <a:r>
              <a:rPr lang="en-US" b="1" u="sng" dirty="0" smtClean="0">
                <a:solidFill>
                  <a:srgbClr val="FF0000"/>
                </a:solidFill>
              </a:rPr>
              <a:t>you will not be charged to download it</a:t>
            </a:r>
            <a:r>
              <a:rPr lang="en-US" b="1" dirty="0" smtClean="0">
                <a:solidFill>
                  <a:srgbClr val="FF0000"/>
                </a:solidFill>
              </a:rPr>
              <a:t>.</a:t>
            </a:r>
            <a:endParaRPr lang="en-US" dirty="0"/>
          </a:p>
        </p:txBody>
      </p:sp>
      <p:cxnSp>
        <p:nvCxnSpPr>
          <p:cNvPr id="5" name="Straight Arrow Connector 4"/>
          <p:cNvCxnSpPr/>
          <p:nvPr/>
        </p:nvCxnSpPr>
        <p:spPr>
          <a:xfrm flipH="1" flipV="1">
            <a:off x="5312079" y="1972001"/>
            <a:ext cx="6096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87" y="0"/>
            <a:ext cx="9169400"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800600" y="1447800"/>
            <a:ext cx="3048000" cy="2585323"/>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You will then see a circular button appear.  As the app is downloaded, a bold blue line will encircle the button, which indicates the progress of the download.  You can continue to wait here for the download to complete, or you can push the home button on your iPad</a:t>
            </a:r>
            <a:endParaRPr lang="en-US" b="1" dirty="0">
              <a:solidFill>
                <a:srgbClr val="FF0000"/>
              </a:solidFill>
            </a:endParaRPr>
          </a:p>
        </p:txBody>
      </p:sp>
      <p:cxnSp>
        <p:nvCxnSpPr>
          <p:cNvPr id="11" name="Straight Arrow Connector 10"/>
          <p:cNvCxnSpPr/>
          <p:nvPr/>
        </p:nvCxnSpPr>
        <p:spPr>
          <a:xfrm flipH="1">
            <a:off x="3810000" y="2133599"/>
            <a:ext cx="9906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685799"/>
            <a:ext cx="3048000" cy="47263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SOP\Electronic Resources Technician\Overdrive v3.2 powerpoint revisions\Overdrive on iPad\IMG_08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 y="-18288"/>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14600" y="1447800"/>
            <a:ext cx="3048000" cy="1754326"/>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From your home screen, you can also see an icon of the app being downloaded.  A status shows how much percentage the app is finished downloading.</a:t>
            </a:r>
            <a:endParaRPr lang="en-US" b="1" dirty="0">
              <a:solidFill>
                <a:srgbClr val="FF0000"/>
              </a:solidFill>
            </a:endParaRPr>
          </a:p>
        </p:txBody>
      </p:sp>
      <p:cxnSp>
        <p:nvCxnSpPr>
          <p:cNvPr id="11" name="Straight Arrow Connector 10"/>
          <p:cNvCxnSpPr/>
          <p:nvPr/>
        </p:nvCxnSpPr>
        <p:spPr>
          <a:xfrm flipH="1">
            <a:off x="1524000" y="2133599"/>
            <a:ext cx="9906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636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Z:\SOP\Electronic Resources Technician\Overdrive v3.2 powerpoint revisions\Overdrive on iPad\IMG_08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 y="0"/>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38400" y="1447800"/>
            <a:ext cx="3048000" cy="1200329"/>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Once the app is fully downloaded and installed, the icon will look like this.  Tap on it to open the app.</a:t>
            </a:r>
            <a:endParaRPr lang="en-US" b="1" dirty="0">
              <a:solidFill>
                <a:srgbClr val="FF0000"/>
              </a:solidFill>
            </a:endParaRPr>
          </a:p>
        </p:txBody>
      </p:sp>
      <p:cxnSp>
        <p:nvCxnSpPr>
          <p:cNvPr id="11" name="Straight Arrow Connector 10"/>
          <p:cNvCxnSpPr/>
          <p:nvPr/>
        </p:nvCxnSpPr>
        <p:spPr>
          <a:xfrm flipH="1">
            <a:off x="1447800" y="2133599"/>
            <a:ext cx="9906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887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SOP\Electronic Resources Technician\Overdrive v3.2 powerpoint revisions\Overdrive on iPad\IMG_08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 y="12700"/>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40500" y="3278138"/>
            <a:ext cx="2490354" cy="2308324"/>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app will open with a screen that asks you to create an </a:t>
            </a:r>
            <a:r>
              <a:rPr lang="en-US" b="1" dirty="0" err="1" smtClean="0">
                <a:solidFill>
                  <a:srgbClr val="FF0000"/>
                </a:solidFill>
              </a:rPr>
              <a:t>OverDrive</a:t>
            </a:r>
            <a:r>
              <a:rPr lang="en-US" b="1" dirty="0" smtClean="0">
                <a:solidFill>
                  <a:srgbClr val="FF0000"/>
                </a:solidFill>
              </a:rPr>
              <a:t> account or sign in with an existing one.  If this is your first time using the app, tap on the “Sign up” button</a:t>
            </a:r>
            <a:endParaRPr lang="en-US" b="1" dirty="0">
              <a:solidFill>
                <a:srgbClr val="FF0000"/>
              </a:solidFill>
            </a:endParaRPr>
          </a:p>
        </p:txBody>
      </p:sp>
      <p:cxnSp>
        <p:nvCxnSpPr>
          <p:cNvPr id="5" name="Straight Arrow Connector 4"/>
          <p:cNvCxnSpPr>
            <a:stCxn id="3" idx="1"/>
          </p:cNvCxnSpPr>
          <p:nvPr/>
        </p:nvCxnSpPr>
        <p:spPr>
          <a:xfrm flipH="1">
            <a:off x="5882408" y="4432300"/>
            <a:ext cx="658092"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68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Z:\SOP\Electronic Resources Technician\Overdrive v3.2 powerpoint revisions\Overdrive on iPad\IMG_08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2808238"/>
            <a:ext cx="3048000" cy="341632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If you have a Facebook account, you can link it to OverDrive by tapping on the “Sign up with Facebook” button.  This will allow you to use the same username and password you use for Facebook so you won’t have to create a new one.  Otherwise, just fill out the information to manually create an </a:t>
            </a:r>
            <a:r>
              <a:rPr lang="en-US" b="1" dirty="0" err="1" smtClean="0">
                <a:solidFill>
                  <a:srgbClr val="FF0000"/>
                </a:solidFill>
              </a:rPr>
              <a:t>OverDrive</a:t>
            </a:r>
            <a:r>
              <a:rPr lang="en-US" b="1" dirty="0" smtClean="0">
                <a:solidFill>
                  <a:srgbClr val="FF0000"/>
                </a:solidFill>
              </a:rPr>
              <a:t> account</a:t>
            </a:r>
            <a:endParaRPr lang="en-US" b="1" dirty="0">
              <a:solidFill>
                <a:srgbClr val="FF0000"/>
              </a:solidFill>
            </a:endParaRPr>
          </a:p>
        </p:txBody>
      </p:sp>
      <p:cxnSp>
        <p:nvCxnSpPr>
          <p:cNvPr id="5" name="Straight Arrow Connector 4"/>
          <p:cNvCxnSpPr/>
          <p:nvPr/>
        </p:nvCxnSpPr>
        <p:spPr>
          <a:xfrm flipH="1">
            <a:off x="4648200" y="2933700"/>
            <a:ext cx="8382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819400"/>
            <a:ext cx="7772400" cy="1470025"/>
          </a:xfrm>
        </p:spPr>
        <p:txBody>
          <a:bodyPr>
            <a:noAutofit/>
          </a:bodyPr>
          <a:lstStyle/>
          <a:p>
            <a:pPr algn="l"/>
            <a:r>
              <a:rPr lang="en-US" sz="3200" dirty="0"/>
              <a:t>This presentation assumes that you have registered your iPad and created an account on iTunes. You need this in order to download the </a:t>
            </a:r>
            <a:r>
              <a:rPr lang="en-US" sz="3200" dirty="0" err="1" smtClean="0"/>
              <a:t>OverDrive</a:t>
            </a:r>
            <a:r>
              <a:rPr lang="en-US" sz="3200" dirty="0" smtClean="0"/>
              <a:t> app </a:t>
            </a:r>
            <a:r>
              <a:rPr lang="en-US" sz="3200" dirty="0"/>
              <a:t>for managing your library eBooks. You will also need </a:t>
            </a:r>
            <a:r>
              <a:rPr lang="en-US" sz="3200" dirty="0" smtClean="0"/>
              <a:t>a valid </a:t>
            </a:r>
            <a:r>
              <a:rPr lang="en-US" sz="3200" dirty="0"/>
              <a:t>email address that will </a:t>
            </a:r>
            <a:r>
              <a:rPr lang="en-US" sz="3200" dirty="0" smtClean="0"/>
              <a:t>be needed to sign up for an </a:t>
            </a:r>
            <a:r>
              <a:rPr lang="en-US" sz="3200" dirty="0" err="1" smtClean="0"/>
              <a:t>OverDrive</a:t>
            </a:r>
            <a:r>
              <a:rPr lang="en-US" sz="3200" dirty="0" smtClean="0"/>
              <a:t> account.</a:t>
            </a:r>
            <a:br>
              <a:rPr lang="en-US" sz="3200" dirty="0" smtClean="0"/>
            </a:br>
            <a:r>
              <a:rPr lang="en-US" sz="3200" dirty="0"/>
              <a:t/>
            </a:r>
            <a:br>
              <a:rPr lang="en-US" sz="3200" dirty="0"/>
            </a:br>
            <a:r>
              <a:rPr lang="en-US" sz="3200" dirty="0" smtClean="0"/>
              <a:t>This presentation uses an iPad2, but these steps can be used on any iPad device.</a:t>
            </a:r>
            <a:endParaRPr lang="en-US" sz="3600" dirty="0"/>
          </a:p>
        </p:txBody>
      </p:sp>
    </p:spTree>
    <p:extLst>
      <p:ext uri="{BB962C8B-B14F-4D97-AF65-F5344CB8AC3E}">
        <p14:creationId xmlns:p14="http://schemas.microsoft.com/office/powerpoint/2010/main" val="4031595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SOP\Electronic Resources Technician\Overdrive v3.2 powerpoint revisions\Overdrive on iPad\IMG_08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 y="0"/>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38800" y="2560981"/>
            <a:ext cx="3048000" cy="1754326"/>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As of this writing, there </a:t>
            </a:r>
            <a:r>
              <a:rPr lang="en-US" b="1" dirty="0">
                <a:solidFill>
                  <a:srgbClr val="FF0000"/>
                </a:solidFill>
              </a:rPr>
              <a:t>is only one password field, so </a:t>
            </a:r>
            <a:r>
              <a:rPr lang="en-US" b="1" u="sng" dirty="0">
                <a:solidFill>
                  <a:srgbClr val="FF0000"/>
                </a:solidFill>
              </a:rPr>
              <a:t>make sure you take your time and enter your password </a:t>
            </a:r>
            <a:r>
              <a:rPr lang="en-US" b="1" u="sng" dirty="0" smtClean="0">
                <a:solidFill>
                  <a:srgbClr val="FF0000"/>
                </a:solidFill>
              </a:rPr>
              <a:t>correctly</a:t>
            </a:r>
            <a:r>
              <a:rPr lang="en-US" b="1" dirty="0" smtClean="0">
                <a:solidFill>
                  <a:srgbClr val="FF0000"/>
                </a:solidFill>
              </a:rPr>
              <a:t>, otherwise you may have to reset it later.</a:t>
            </a:r>
            <a:endParaRPr lang="en-US" b="1" dirty="0">
              <a:solidFill>
                <a:srgbClr val="FF0000"/>
              </a:solidFill>
            </a:endParaRPr>
          </a:p>
        </p:txBody>
      </p:sp>
      <p:cxnSp>
        <p:nvCxnSpPr>
          <p:cNvPr id="5" name="Straight Arrow Connector 4"/>
          <p:cNvCxnSpPr/>
          <p:nvPr/>
        </p:nvCxnSpPr>
        <p:spPr>
          <a:xfrm flipH="1" flipV="1">
            <a:off x="5004179" y="3842266"/>
            <a:ext cx="6096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613779" y="4724400"/>
            <a:ext cx="3048000" cy="1754326"/>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on the “Sign up” button when you are finished.  After this, you will be automatically signed into the OverDrive app, and you will not be required to sign in again.</a:t>
            </a:r>
            <a:endParaRPr lang="en-US" b="1" dirty="0">
              <a:solidFill>
                <a:srgbClr val="FF0000"/>
              </a:solidFill>
            </a:endParaRPr>
          </a:p>
        </p:txBody>
      </p:sp>
      <p:cxnSp>
        <p:nvCxnSpPr>
          <p:cNvPr id="7" name="Straight Arrow Connector 6"/>
          <p:cNvCxnSpPr/>
          <p:nvPr/>
        </p:nvCxnSpPr>
        <p:spPr>
          <a:xfrm flipH="1" flipV="1">
            <a:off x="4978779" y="5899666"/>
            <a:ext cx="6096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6200" y="152400"/>
            <a:ext cx="4572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380215"/>
            <a:ext cx="3048000" cy="1754326"/>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This is the </a:t>
            </a:r>
            <a:r>
              <a:rPr lang="en-US" b="1" dirty="0" err="1" smtClean="0">
                <a:solidFill>
                  <a:srgbClr val="FF0000"/>
                </a:solidFill>
              </a:rPr>
              <a:t>homescreen</a:t>
            </a:r>
            <a:r>
              <a:rPr lang="en-US" b="1" dirty="0">
                <a:solidFill>
                  <a:srgbClr val="FF0000"/>
                </a:solidFill>
              </a:rPr>
              <a:t> </a:t>
            </a:r>
            <a:r>
              <a:rPr lang="en-US" b="1" dirty="0" smtClean="0">
                <a:solidFill>
                  <a:srgbClr val="FF0000"/>
                </a:solidFill>
              </a:rPr>
              <a:t>of the app.  After you start borrowing books, you will notice your last read book displayed here.  Tap the menu button or swipe as instructed.</a:t>
            </a:r>
            <a:endParaRPr lang="en-US" dirty="0"/>
          </a:p>
        </p:txBody>
      </p:sp>
      <p:cxnSp>
        <p:nvCxnSpPr>
          <p:cNvPr id="6" name="Straight Arrow Connector 5"/>
          <p:cNvCxnSpPr>
            <a:endCxn id="3" idx="6"/>
          </p:cNvCxnSpPr>
          <p:nvPr/>
        </p:nvCxnSpPr>
        <p:spPr>
          <a:xfrm flipH="1" flipV="1">
            <a:off x="533400" y="381000"/>
            <a:ext cx="1143000" cy="381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79"/>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0" y="990600"/>
            <a:ext cx="16002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62104" y="1171306"/>
            <a:ext cx="3048000" cy="1754326"/>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Before we can begin searching for books, we must first add our Library so </a:t>
            </a:r>
            <a:r>
              <a:rPr lang="en-US" b="1" dirty="0" err="1" smtClean="0">
                <a:solidFill>
                  <a:srgbClr val="FF0000"/>
                </a:solidFill>
              </a:rPr>
              <a:t>OverDrive</a:t>
            </a:r>
            <a:r>
              <a:rPr lang="en-US" b="1" dirty="0" smtClean="0">
                <a:solidFill>
                  <a:srgbClr val="FF0000"/>
                </a:solidFill>
              </a:rPr>
              <a:t> knows which website to open.  Tap the “Add a library” button</a:t>
            </a:r>
            <a:endParaRPr lang="en-US" b="1" dirty="0">
              <a:solidFill>
                <a:srgbClr val="FF0000"/>
              </a:solidFill>
            </a:endParaRPr>
          </a:p>
        </p:txBody>
      </p:sp>
      <p:cxnSp>
        <p:nvCxnSpPr>
          <p:cNvPr id="6" name="Straight Arrow Connector 5"/>
          <p:cNvCxnSpPr/>
          <p:nvPr/>
        </p:nvCxnSpPr>
        <p:spPr>
          <a:xfrm flipH="1" flipV="1">
            <a:off x="1600200" y="1219200"/>
            <a:ext cx="2961904" cy="30480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V="1">
            <a:off x="381000" y="1197534"/>
            <a:ext cx="0" cy="772107"/>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2400" y="1991307"/>
            <a:ext cx="3048000"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TAP</a:t>
            </a:r>
            <a:r>
              <a:rPr lang="en-US" b="1" dirty="0" smtClean="0">
                <a:solidFill>
                  <a:srgbClr val="FF0000"/>
                </a:solidFill>
              </a:rPr>
              <a:t> </a:t>
            </a:r>
            <a:r>
              <a:rPr lang="en-US" b="1" dirty="0">
                <a:solidFill>
                  <a:srgbClr val="FF0000"/>
                </a:solidFill>
              </a:rPr>
              <a:t>in the search </a:t>
            </a:r>
            <a:r>
              <a:rPr lang="en-US" b="1" dirty="0" smtClean="0">
                <a:solidFill>
                  <a:srgbClr val="FF0000"/>
                </a:solidFill>
              </a:rPr>
              <a:t>field</a:t>
            </a:r>
            <a:endParaRPr lang="en-US" b="1"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48"/>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62287" y="896034"/>
            <a:ext cx="30480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Type </a:t>
            </a:r>
            <a:r>
              <a:rPr lang="en-US" b="1" dirty="0" smtClean="0">
                <a:solidFill>
                  <a:srgbClr val="FF0000"/>
                </a:solidFill>
              </a:rPr>
              <a:t>Norristown </a:t>
            </a:r>
            <a:r>
              <a:rPr lang="en-US" b="1" dirty="0">
                <a:solidFill>
                  <a:srgbClr val="FF0000"/>
                </a:solidFill>
              </a:rPr>
              <a:t>(or your city) and </a:t>
            </a:r>
            <a:r>
              <a:rPr lang="en-US" b="1" dirty="0" smtClean="0">
                <a:solidFill>
                  <a:srgbClr val="FF0000"/>
                </a:solidFill>
              </a:rPr>
              <a:t>TAP search</a:t>
            </a:r>
            <a:endParaRPr lang="en-US" dirty="0"/>
          </a:p>
        </p:txBody>
      </p:sp>
      <p:cxnSp>
        <p:nvCxnSpPr>
          <p:cNvPr id="5" name="Straight Arrow Connector 4"/>
          <p:cNvCxnSpPr/>
          <p:nvPr/>
        </p:nvCxnSpPr>
        <p:spPr>
          <a:xfrm flipH="1">
            <a:off x="1066800" y="1104900"/>
            <a:ext cx="1995487"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438400" y="1371600"/>
            <a:ext cx="623887" cy="17076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164" y="-25977"/>
            <a:ext cx="9169400"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124200" y="554182"/>
            <a:ext cx="45720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search results will then be displayed.  Tap on the library you want to access.</a:t>
            </a:r>
            <a:endParaRPr lang="en-US" dirty="0"/>
          </a:p>
        </p:txBody>
      </p:sp>
      <p:cxnSp>
        <p:nvCxnSpPr>
          <p:cNvPr id="5" name="Straight Arrow Connector 4"/>
          <p:cNvCxnSpPr/>
          <p:nvPr/>
        </p:nvCxnSpPr>
        <p:spPr>
          <a:xfrm flipH="1" flipV="1">
            <a:off x="2743200" y="738848"/>
            <a:ext cx="3810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6" y="0"/>
            <a:ext cx="9172576"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1410" y="2828306"/>
            <a:ext cx="30480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Tap the white star to add it to your libraries list</a:t>
            </a:r>
          </a:p>
        </p:txBody>
      </p:sp>
      <p:cxnSp>
        <p:nvCxnSpPr>
          <p:cNvPr id="5" name="Straight Arrow Connector 4"/>
          <p:cNvCxnSpPr/>
          <p:nvPr/>
        </p:nvCxnSpPr>
        <p:spPr>
          <a:xfrm flipV="1">
            <a:off x="228600" y="1828800"/>
            <a:ext cx="0" cy="990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81400" y="1981200"/>
            <a:ext cx="3048000" cy="1754326"/>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The white star turns </a:t>
            </a:r>
            <a:r>
              <a:rPr lang="en-US" b="1" dirty="0" smtClean="0">
                <a:solidFill>
                  <a:srgbClr val="FF0000"/>
                </a:solidFill>
              </a:rPr>
              <a:t>yellow and you get the Source added feedback</a:t>
            </a:r>
          </a:p>
          <a:p>
            <a:pPr>
              <a:defRPr/>
            </a:pPr>
            <a:endParaRPr lang="en-US" b="1" dirty="0">
              <a:solidFill>
                <a:srgbClr val="FF0000"/>
              </a:solidFill>
            </a:endParaRPr>
          </a:p>
          <a:p>
            <a:pPr>
              <a:defRPr/>
            </a:pPr>
            <a:r>
              <a:rPr lang="en-US" b="1" dirty="0" smtClean="0">
                <a:solidFill>
                  <a:srgbClr val="FF0000"/>
                </a:solidFill>
              </a:rPr>
              <a:t>TAP </a:t>
            </a:r>
            <a:r>
              <a:rPr lang="en-US" b="1" dirty="0">
                <a:solidFill>
                  <a:srgbClr val="FF0000"/>
                </a:solidFill>
              </a:rPr>
              <a:t>the library </a:t>
            </a:r>
            <a:r>
              <a:rPr lang="en-US" b="1" dirty="0" smtClean="0">
                <a:solidFill>
                  <a:srgbClr val="FF0000"/>
                </a:solidFill>
              </a:rPr>
              <a:t>name to proceed</a:t>
            </a:r>
            <a:endParaRPr lang="en-US" b="1" dirty="0">
              <a:solidFill>
                <a:srgbClr val="FF0000"/>
              </a:solidFill>
            </a:endParaRPr>
          </a:p>
        </p:txBody>
      </p:sp>
      <p:cxnSp>
        <p:nvCxnSpPr>
          <p:cNvPr id="5" name="Straight Arrow Connector 4"/>
          <p:cNvCxnSpPr/>
          <p:nvPr/>
        </p:nvCxnSpPr>
        <p:spPr>
          <a:xfrm flipH="1" flipV="1">
            <a:off x="381001" y="1676401"/>
            <a:ext cx="3200400" cy="73825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2841171" y="1676401"/>
            <a:ext cx="740229" cy="53339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SOP\Electronic Resources Technician\Overdrive v3.2 powerpoint revisions\Overdrive on iPad\IMG_08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09800" y="2828835"/>
            <a:ext cx="5181600" cy="1200329"/>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Once we tap our library name the </a:t>
            </a:r>
            <a:r>
              <a:rPr lang="en-US" b="1" dirty="0" err="1" smtClean="0">
                <a:solidFill>
                  <a:srgbClr val="FF0000"/>
                </a:solidFill>
              </a:rPr>
              <a:t>OverDrive</a:t>
            </a:r>
            <a:r>
              <a:rPr lang="en-US" b="1" dirty="0" smtClean="0">
                <a:solidFill>
                  <a:srgbClr val="FF0000"/>
                </a:solidFill>
              </a:rPr>
              <a:t> app takes us to the Home page of the OverDrive website which is displaying the Digital Collection for the Montgomery County Library District</a:t>
            </a:r>
            <a:endParaRPr lang="en-US" b="1"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SOP\Electronic Resources Technician\Overdrive v3.2 powerpoint revisions\Overdrive on iPad\IMG_08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4600" y="948372"/>
            <a:ext cx="5181600" cy="1477328"/>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Before you begin any Browsing or Searching of the </a:t>
            </a:r>
            <a:r>
              <a:rPr lang="en-US" b="1" dirty="0" err="1" smtClean="0">
                <a:solidFill>
                  <a:srgbClr val="FF0000"/>
                </a:solidFill>
              </a:rPr>
              <a:t>OverDrive</a:t>
            </a:r>
            <a:r>
              <a:rPr lang="en-US" b="1" dirty="0" smtClean="0">
                <a:solidFill>
                  <a:srgbClr val="FF0000"/>
                </a:solidFill>
              </a:rPr>
              <a:t> website, we recommend that you Sign in first</a:t>
            </a:r>
          </a:p>
          <a:p>
            <a:pPr>
              <a:defRPr/>
            </a:pPr>
            <a:endParaRPr lang="en-US" b="1" dirty="0">
              <a:solidFill>
                <a:srgbClr val="FF0000"/>
              </a:solidFill>
            </a:endParaRPr>
          </a:p>
          <a:p>
            <a:pPr>
              <a:defRPr/>
            </a:pPr>
            <a:r>
              <a:rPr lang="en-US" b="1" dirty="0" smtClean="0">
                <a:solidFill>
                  <a:srgbClr val="FF0000"/>
                </a:solidFill>
              </a:rPr>
              <a:t>TAP Sign In</a:t>
            </a:r>
            <a:endParaRPr lang="en-US" b="1" dirty="0">
              <a:solidFill>
                <a:srgbClr val="FF0000"/>
              </a:solidFill>
            </a:endParaRPr>
          </a:p>
        </p:txBody>
      </p:sp>
      <p:cxnSp>
        <p:nvCxnSpPr>
          <p:cNvPr id="5" name="Straight Arrow Connector 4"/>
          <p:cNvCxnSpPr/>
          <p:nvPr/>
        </p:nvCxnSpPr>
        <p:spPr>
          <a:xfrm>
            <a:off x="7696200" y="1100772"/>
            <a:ext cx="6096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476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57200"/>
            <a:ext cx="8686800" cy="1317625"/>
          </a:xfrm>
        </p:spPr>
        <p:txBody>
          <a:bodyPr>
            <a:noAutofit/>
          </a:bodyPr>
          <a:lstStyle/>
          <a:p>
            <a:pPr algn="l"/>
            <a:r>
              <a:rPr lang="en-US" sz="2400" dirty="0" err="1" smtClean="0"/>
              <a:t>OverDrive</a:t>
            </a:r>
            <a:r>
              <a:rPr lang="en-US" sz="2400" dirty="0" smtClean="0"/>
              <a:t> 3.2 requires iOS 6.0 or higher.  Make sure your Apple device has the latest system updates or you will be unable to download the </a:t>
            </a:r>
            <a:r>
              <a:rPr lang="en-US" sz="2400" dirty="0" err="1" smtClean="0"/>
              <a:t>OverDrive</a:t>
            </a:r>
            <a:r>
              <a:rPr lang="en-US" sz="2400" dirty="0" smtClean="0"/>
              <a:t> app.  To ensure you have the latest system updates, please refer to the Apple support webpage.</a:t>
            </a:r>
            <a:r>
              <a:rPr lang="en-US" sz="2800" dirty="0"/>
              <a:t/>
            </a:r>
            <a:br>
              <a:rPr lang="en-US" sz="2800" dirty="0"/>
            </a:br>
            <a:endParaRPr lang="en-US" sz="2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52600"/>
            <a:ext cx="6629400" cy="497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8292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SOP\Electronic Resources Technician\Overdrive v3.2 powerpoint revisions\Overdrive on iPad\IMG_083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9644" y="3395744"/>
            <a:ext cx="5181600"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the select library button</a:t>
            </a:r>
            <a:endParaRPr lang="en-US" b="1" dirty="0">
              <a:solidFill>
                <a:srgbClr val="FF0000"/>
              </a:solidFill>
            </a:endParaRPr>
          </a:p>
        </p:txBody>
      </p:sp>
      <p:cxnSp>
        <p:nvCxnSpPr>
          <p:cNvPr id="5" name="Straight Arrow Connector 4"/>
          <p:cNvCxnSpPr/>
          <p:nvPr/>
        </p:nvCxnSpPr>
        <p:spPr>
          <a:xfrm flipV="1">
            <a:off x="776844" y="2666010"/>
            <a:ext cx="0" cy="7297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120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Z:\SOP\Electronic Resources Technician\Overdrive v3.2 powerpoint revisions\Overdrive on iPad\IMG_083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6" y="-1"/>
            <a:ext cx="9162196" cy="6871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91941" y="3276600"/>
            <a:ext cx="3375127" cy="1200329"/>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You may need to scroll to find the name of the library that serves the area where you live. When you see the name, TAP on it.</a:t>
            </a:r>
            <a:endParaRPr lang="en-US" b="1" dirty="0">
              <a:solidFill>
                <a:srgbClr val="FF0000"/>
              </a:solidFill>
            </a:endParaRPr>
          </a:p>
        </p:txBody>
      </p:sp>
      <p:cxnSp>
        <p:nvCxnSpPr>
          <p:cNvPr id="5" name="Straight Arrow Connector 4"/>
          <p:cNvCxnSpPr>
            <a:stCxn id="6" idx="1"/>
          </p:cNvCxnSpPr>
          <p:nvPr/>
        </p:nvCxnSpPr>
        <p:spPr>
          <a:xfrm flipH="1">
            <a:off x="3981697" y="3876765"/>
            <a:ext cx="1310244"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2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Z:\SOP\Electronic Resources Technician\Overdrive v3.2 powerpoint revisions\Overdrive on iPad\IMG_08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88"/>
            <a:ext cx="9163051" cy="68722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0" y="1600199"/>
            <a:ext cx="51816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in the Library card number field and enter your number and then TAP the Sign In button</a:t>
            </a:r>
            <a:endParaRPr lang="en-US" b="1" dirty="0">
              <a:solidFill>
                <a:srgbClr val="FF0000"/>
              </a:solidFill>
            </a:endParaRPr>
          </a:p>
        </p:txBody>
      </p:sp>
      <p:cxnSp>
        <p:nvCxnSpPr>
          <p:cNvPr id="5" name="Straight Arrow Connector 4"/>
          <p:cNvCxnSpPr/>
          <p:nvPr/>
        </p:nvCxnSpPr>
        <p:spPr>
          <a:xfrm flipH="1" flipV="1">
            <a:off x="2209800" y="1723198"/>
            <a:ext cx="12192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371600" y="2104199"/>
            <a:ext cx="20574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132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SOP\Electronic Resources Technician\Overdrive v3.2 powerpoint revisions\Overdrive on iPad\IMG_08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700"/>
            <a:ext cx="9160933" cy="6870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0200" y="609600"/>
            <a:ext cx="5181600" cy="2031325"/>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We are now signed in (as evidenced by the Sign Out link) and we are at the page where we started, the Home page.</a:t>
            </a:r>
          </a:p>
          <a:p>
            <a:pPr>
              <a:defRPr/>
            </a:pPr>
            <a:endParaRPr lang="en-US" b="1" dirty="0">
              <a:solidFill>
                <a:srgbClr val="FF0000"/>
              </a:solidFill>
            </a:endParaRPr>
          </a:p>
          <a:p>
            <a:pPr>
              <a:defRPr/>
            </a:pPr>
            <a:r>
              <a:rPr lang="en-US" b="1" dirty="0" smtClean="0">
                <a:solidFill>
                  <a:srgbClr val="FF0000"/>
                </a:solidFill>
              </a:rPr>
              <a:t>Next, we are going to search for a book by a specific author. To do that we need to TAP on Advanced Search</a:t>
            </a:r>
            <a:endParaRPr lang="en-US" b="1" dirty="0">
              <a:solidFill>
                <a:srgbClr val="FF0000"/>
              </a:solidFill>
            </a:endParaRPr>
          </a:p>
        </p:txBody>
      </p:sp>
      <p:cxnSp>
        <p:nvCxnSpPr>
          <p:cNvPr id="5" name="Straight Arrow Connector 4"/>
          <p:cNvCxnSpPr/>
          <p:nvPr/>
        </p:nvCxnSpPr>
        <p:spPr>
          <a:xfrm>
            <a:off x="6781800" y="736599"/>
            <a:ext cx="13716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6" idx="3"/>
          </p:cNvCxnSpPr>
          <p:nvPr/>
        </p:nvCxnSpPr>
        <p:spPr>
          <a:xfrm>
            <a:off x="6781800" y="1625263"/>
            <a:ext cx="7620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904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SOP\Electronic Resources Technician\Overdrive v3.2 powerpoint revisions\Overdrive on iPad\IMG_08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9400" y="2514600"/>
            <a:ext cx="51816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in the Author/Creator field and type in Stephen King</a:t>
            </a:r>
            <a:endParaRPr lang="en-US" b="1" dirty="0">
              <a:solidFill>
                <a:srgbClr val="FF0000"/>
              </a:solidFill>
            </a:endParaRPr>
          </a:p>
        </p:txBody>
      </p:sp>
      <p:cxnSp>
        <p:nvCxnSpPr>
          <p:cNvPr id="5" name="Straight Arrow Connector 4"/>
          <p:cNvCxnSpPr/>
          <p:nvPr/>
        </p:nvCxnSpPr>
        <p:spPr>
          <a:xfrm flipH="1" flipV="1">
            <a:off x="1524000" y="2824285"/>
            <a:ext cx="12954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SOP\Electronic Resources Technician\Overdrive v3.2 powerpoint revisions\Overdrive on iPad\IMG_08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2096868"/>
            <a:ext cx="36576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on the All Formats button and then tap on EPUB eBook</a:t>
            </a:r>
            <a:endParaRPr lang="en-US" b="1" dirty="0">
              <a:solidFill>
                <a:srgbClr val="FF0000"/>
              </a:solidFill>
            </a:endParaRPr>
          </a:p>
        </p:txBody>
      </p:sp>
      <p:cxnSp>
        <p:nvCxnSpPr>
          <p:cNvPr id="5" name="Straight Arrow Connector 4"/>
          <p:cNvCxnSpPr/>
          <p:nvPr/>
        </p:nvCxnSpPr>
        <p:spPr>
          <a:xfrm flipH="1">
            <a:off x="1371600" y="2323070"/>
            <a:ext cx="35814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971800" y="2743199"/>
            <a:ext cx="2590800" cy="152400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43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SOP\Electronic Resources Technician\Overdrive v3.2 powerpoint revisions\Overdrive on iPad\IMG_08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400" y="5944716"/>
            <a:ext cx="51816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in the Show only titles available box and TAP Search button</a:t>
            </a:r>
            <a:endParaRPr lang="en-US" b="1" dirty="0">
              <a:solidFill>
                <a:srgbClr val="FF0000"/>
              </a:solidFill>
            </a:endParaRPr>
          </a:p>
        </p:txBody>
      </p:sp>
      <p:cxnSp>
        <p:nvCxnSpPr>
          <p:cNvPr id="5" name="Straight Arrow Connector 4"/>
          <p:cNvCxnSpPr/>
          <p:nvPr/>
        </p:nvCxnSpPr>
        <p:spPr>
          <a:xfrm flipV="1">
            <a:off x="431800" y="5245100"/>
            <a:ext cx="0" cy="69961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156200" y="5563716"/>
            <a:ext cx="0" cy="38100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167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Z:\SOP\Electronic Resources Technician\Overdrive v3.2 powerpoint revisions\Overdrive on iPad\IMG_08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17600" y="1469072"/>
            <a:ext cx="5181600" cy="1477328"/>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The Search results can be viewed in </a:t>
            </a:r>
            <a:r>
              <a:rPr lang="en-US" b="1" dirty="0" smtClean="0">
                <a:solidFill>
                  <a:srgbClr val="FF0000"/>
                </a:solidFill>
              </a:rPr>
              <a:t>two </a:t>
            </a:r>
            <a:r>
              <a:rPr lang="en-US" b="1" dirty="0">
                <a:solidFill>
                  <a:srgbClr val="FF0000"/>
                </a:solidFill>
              </a:rPr>
              <a:t>different ways.</a:t>
            </a:r>
          </a:p>
          <a:p>
            <a:pPr>
              <a:defRPr/>
            </a:pPr>
            <a:endParaRPr lang="en-US" b="1" dirty="0">
              <a:solidFill>
                <a:srgbClr val="FF0000"/>
              </a:solidFill>
            </a:endParaRPr>
          </a:p>
          <a:p>
            <a:pPr>
              <a:defRPr/>
            </a:pPr>
            <a:r>
              <a:rPr lang="en-US" b="1" dirty="0">
                <a:solidFill>
                  <a:srgbClr val="FF0000"/>
                </a:solidFill>
              </a:rPr>
              <a:t>The Cover view shows only the Covers of books along with their title and author. </a:t>
            </a:r>
          </a:p>
        </p:txBody>
      </p:sp>
      <p:cxnSp>
        <p:nvCxnSpPr>
          <p:cNvPr id="5" name="Straight Arrow Connector 4"/>
          <p:cNvCxnSpPr/>
          <p:nvPr/>
        </p:nvCxnSpPr>
        <p:spPr>
          <a:xfrm>
            <a:off x="6299200" y="2764472"/>
            <a:ext cx="10668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562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Z:\SOP\Electronic Resources Technician\Overdrive v3.2 powerpoint revisions\Overdrive on iPad\IMG_08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381000"/>
            <a:ext cx="5181600" cy="2308324"/>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The List view gives you slightly different information and includes a Borrow button.</a:t>
            </a:r>
          </a:p>
          <a:p>
            <a:pPr>
              <a:defRPr/>
            </a:pPr>
            <a:endParaRPr lang="en-US" b="1" dirty="0">
              <a:solidFill>
                <a:srgbClr val="FF0000"/>
              </a:solidFill>
            </a:endParaRPr>
          </a:p>
          <a:p>
            <a:pPr>
              <a:defRPr/>
            </a:pPr>
            <a:r>
              <a:rPr lang="en-US" b="1" dirty="0">
                <a:solidFill>
                  <a:srgbClr val="FF0000"/>
                </a:solidFill>
              </a:rPr>
              <a:t>However, if you use the Borrow button</a:t>
            </a:r>
            <a:r>
              <a:rPr lang="en-US" b="1" u="sng" dirty="0">
                <a:solidFill>
                  <a:srgbClr val="FF0000"/>
                </a:solidFill>
              </a:rPr>
              <a:t>, you won’t be able to choose a lending period</a:t>
            </a:r>
            <a:r>
              <a:rPr lang="en-US" b="1" dirty="0" smtClean="0">
                <a:solidFill>
                  <a:srgbClr val="FF0000"/>
                </a:solidFill>
              </a:rPr>
              <a:t>.</a:t>
            </a:r>
          </a:p>
          <a:p>
            <a:pPr>
              <a:defRPr/>
            </a:pPr>
            <a:endParaRPr lang="en-US" b="1" dirty="0" smtClean="0">
              <a:solidFill>
                <a:srgbClr val="FF0000"/>
              </a:solidFill>
            </a:endParaRPr>
          </a:p>
          <a:p>
            <a:pPr>
              <a:defRPr/>
            </a:pPr>
            <a:r>
              <a:rPr lang="en-US" b="1" dirty="0" smtClean="0">
                <a:solidFill>
                  <a:srgbClr val="FF0000"/>
                </a:solidFill>
              </a:rPr>
              <a:t>In order to choose a lending period you need to TAP on the </a:t>
            </a:r>
            <a:r>
              <a:rPr lang="en-US" b="1" u="sng" dirty="0" smtClean="0">
                <a:solidFill>
                  <a:srgbClr val="FF0000"/>
                </a:solidFill>
              </a:rPr>
              <a:t>book cover</a:t>
            </a:r>
            <a:r>
              <a:rPr lang="en-US" b="1" dirty="0" smtClean="0">
                <a:solidFill>
                  <a:srgbClr val="FF0000"/>
                </a:solidFill>
              </a:rPr>
              <a:t>.</a:t>
            </a:r>
            <a:endParaRPr lang="en-US" b="1" dirty="0">
              <a:solidFill>
                <a:srgbClr val="FF0000"/>
              </a:solidFill>
            </a:endParaRPr>
          </a:p>
        </p:txBody>
      </p:sp>
      <p:cxnSp>
        <p:nvCxnSpPr>
          <p:cNvPr id="5" name="Straight Arrow Connector 4"/>
          <p:cNvCxnSpPr/>
          <p:nvPr/>
        </p:nvCxnSpPr>
        <p:spPr>
          <a:xfrm>
            <a:off x="6248400" y="2133600"/>
            <a:ext cx="1968500" cy="6477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886200" y="2689324"/>
            <a:ext cx="0" cy="58727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756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Z:\SOP\Electronic Resources Technician\Overdrive v3.2 powerpoint revisions\Overdrive on iPad\IMG_083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43050" y="2195393"/>
            <a:ext cx="51816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Back in the cover view, you first need to tap the picture of the book</a:t>
            </a:r>
            <a:endParaRPr lang="en-US" b="1" dirty="0">
              <a:solidFill>
                <a:srgbClr val="FF0000"/>
              </a:solidFill>
            </a:endParaRPr>
          </a:p>
        </p:txBody>
      </p:sp>
      <p:cxnSp>
        <p:nvCxnSpPr>
          <p:cNvPr id="5" name="Straight Arrow Connector 4"/>
          <p:cNvCxnSpPr/>
          <p:nvPr/>
        </p:nvCxnSpPr>
        <p:spPr>
          <a:xfrm>
            <a:off x="6724650" y="2689324"/>
            <a:ext cx="66675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324600" y="2841724"/>
            <a:ext cx="0" cy="51107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566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304800"/>
            <a:ext cx="38862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i="1" dirty="0">
                <a:solidFill>
                  <a:prstClr val="black"/>
                </a:solidFill>
              </a:rPr>
              <a:t> </a:t>
            </a:r>
            <a:r>
              <a:rPr lang="en-US" sz="2800" dirty="0">
                <a:solidFill>
                  <a:schemeClr val="bg1"/>
                </a:solidFill>
              </a:rPr>
              <a:t>Overview of Basic </a:t>
            </a:r>
            <a:r>
              <a:rPr lang="en-US" sz="2800" dirty="0" smtClean="0">
                <a:solidFill>
                  <a:schemeClr val="bg1"/>
                </a:solidFill>
              </a:rPr>
              <a:t>Steps</a:t>
            </a:r>
            <a:endParaRPr lang="en-US" sz="2800" dirty="0">
              <a:solidFill>
                <a:schemeClr val="bg1"/>
              </a:solidFill>
            </a:endParaRPr>
          </a:p>
        </p:txBody>
      </p:sp>
      <p:sp>
        <p:nvSpPr>
          <p:cNvPr id="5" name="TextBox 4"/>
          <p:cNvSpPr txBox="1"/>
          <p:nvPr/>
        </p:nvSpPr>
        <p:spPr>
          <a:xfrm>
            <a:off x="1164222" y="1905000"/>
            <a:ext cx="7543800" cy="4708981"/>
          </a:xfrm>
          <a:prstGeom prst="rect">
            <a:avLst/>
          </a:prstGeom>
          <a:noFill/>
        </p:spPr>
        <p:txBody>
          <a:bodyPr wrap="square" rtlCol="0">
            <a:spAutoFit/>
          </a:bodyPr>
          <a:lstStyle/>
          <a:p>
            <a:pPr algn="ctr"/>
            <a:endParaRPr lang="en-US" sz="2400" i="1" dirty="0">
              <a:solidFill>
                <a:prstClr val="black"/>
              </a:solidFill>
            </a:endParaRPr>
          </a:p>
          <a:p>
            <a:pPr marL="457200" indent="-457200">
              <a:buFont typeface="+mj-lt"/>
              <a:buAutoNum type="arabicPeriod"/>
            </a:pPr>
            <a:r>
              <a:rPr lang="en-US" sz="2800" dirty="0" smtClean="0">
                <a:solidFill>
                  <a:prstClr val="black"/>
                </a:solidFill>
              </a:rPr>
              <a:t>Download the </a:t>
            </a:r>
            <a:r>
              <a:rPr lang="en-US" sz="2800" dirty="0" err="1" smtClean="0">
                <a:solidFill>
                  <a:prstClr val="black"/>
                </a:solidFill>
              </a:rPr>
              <a:t>OverDrive</a:t>
            </a:r>
            <a:r>
              <a:rPr lang="en-US" sz="2800" dirty="0" smtClean="0">
                <a:solidFill>
                  <a:prstClr val="black"/>
                </a:solidFill>
              </a:rPr>
              <a:t> App</a:t>
            </a:r>
            <a:endParaRPr lang="en-US" sz="2800" dirty="0">
              <a:solidFill>
                <a:prstClr val="black"/>
              </a:solidFill>
            </a:endParaRPr>
          </a:p>
          <a:p>
            <a:pPr marL="457200" indent="-457200">
              <a:buFont typeface="+mj-lt"/>
              <a:buAutoNum type="arabicPeriod"/>
            </a:pPr>
            <a:endParaRPr lang="en-US" sz="2800" dirty="0">
              <a:solidFill>
                <a:prstClr val="black"/>
              </a:solidFill>
            </a:endParaRPr>
          </a:p>
          <a:p>
            <a:pPr marL="457200" indent="-457200">
              <a:buFont typeface="+mj-lt"/>
              <a:buAutoNum type="arabicPeriod"/>
            </a:pPr>
            <a:r>
              <a:rPr lang="en-US" sz="2800" dirty="0" smtClean="0">
                <a:solidFill>
                  <a:prstClr val="black"/>
                </a:solidFill>
              </a:rPr>
              <a:t>Sign up for an </a:t>
            </a:r>
            <a:r>
              <a:rPr lang="en-US" sz="2800" dirty="0" err="1" smtClean="0">
                <a:solidFill>
                  <a:prstClr val="black"/>
                </a:solidFill>
              </a:rPr>
              <a:t>OverDrive</a:t>
            </a:r>
            <a:r>
              <a:rPr lang="en-US" sz="2800" dirty="0" smtClean="0">
                <a:solidFill>
                  <a:prstClr val="black"/>
                </a:solidFill>
              </a:rPr>
              <a:t> account</a:t>
            </a:r>
            <a:endParaRPr lang="en-US" sz="2800" dirty="0">
              <a:solidFill>
                <a:prstClr val="black"/>
              </a:solidFill>
            </a:endParaRPr>
          </a:p>
          <a:p>
            <a:pPr marL="457200" indent="-457200">
              <a:buFont typeface="+mj-lt"/>
              <a:buAutoNum type="arabicPeriod"/>
            </a:pPr>
            <a:endParaRPr lang="en-US" sz="2800" dirty="0">
              <a:solidFill>
                <a:prstClr val="black"/>
              </a:solidFill>
            </a:endParaRPr>
          </a:p>
          <a:p>
            <a:pPr marL="457200" indent="-457200">
              <a:buFont typeface="+mj-lt"/>
              <a:buAutoNum type="arabicPeriod"/>
            </a:pPr>
            <a:r>
              <a:rPr lang="en-US" sz="2800" dirty="0" smtClean="0">
                <a:solidFill>
                  <a:prstClr val="black"/>
                </a:solidFill>
              </a:rPr>
              <a:t>Use </a:t>
            </a:r>
            <a:r>
              <a:rPr lang="en-US" sz="2800" dirty="0" err="1" smtClean="0">
                <a:solidFill>
                  <a:prstClr val="black"/>
                </a:solidFill>
              </a:rPr>
              <a:t>OverDrive</a:t>
            </a:r>
            <a:r>
              <a:rPr lang="en-US" sz="2800" dirty="0" smtClean="0">
                <a:solidFill>
                  <a:prstClr val="black"/>
                </a:solidFill>
              </a:rPr>
              <a:t> to search the library digital collection and check out a book</a:t>
            </a:r>
          </a:p>
          <a:p>
            <a:pPr marL="457200" indent="-457200">
              <a:buFont typeface="+mj-lt"/>
              <a:buAutoNum type="arabicPeriod"/>
            </a:pPr>
            <a:endParaRPr lang="en-US" sz="2800" dirty="0" smtClean="0">
              <a:solidFill>
                <a:prstClr val="black"/>
              </a:solidFill>
            </a:endParaRPr>
          </a:p>
          <a:p>
            <a:pPr marL="457200" indent="-457200">
              <a:buFont typeface="+mj-lt"/>
              <a:buAutoNum type="arabicPeriod"/>
            </a:pPr>
            <a:r>
              <a:rPr lang="en-US" sz="2800" dirty="0" smtClean="0">
                <a:solidFill>
                  <a:prstClr val="black"/>
                </a:solidFill>
              </a:rPr>
              <a:t>Use </a:t>
            </a:r>
            <a:r>
              <a:rPr lang="en-US" sz="2800" dirty="0" err="1" smtClean="0">
                <a:solidFill>
                  <a:prstClr val="black"/>
                </a:solidFill>
              </a:rPr>
              <a:t>OverDrive</a:t>
            </a:r>
            <a:r>
              <a:rPr lang="en-US" sz="2800" dirty="0" smtClean="0">
                <a:solidFill>
                  <a:prstClr val="black"/>
                </a:solidFill>
              </a:rPr>
              <a:t> to read and manage your ePub books</a:t>
            </a:r>
          </a:p>
          <a:p>
            <a:pPr marL="457200" indent="-457200">
              <a:buFont typeface="+mj-lt"/>
              <a:buAutoNum type="arabicPeriod"/>
            </a:pPr>
            <a:endParaRPr lang="en-US" sz="2400" dirty="0">
              <a:solidFill>
                <a:prstClr val="black"/>
              </a:solidFill>
            </a:endParaRPr>
          </a:p>
        </p:txBody>
      </p:sp>
      <p:sp>
        <p:nvSpPr>
          <p:cNvPr id="6" name="Slide Number Placeholder 5"/>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a:t>
            </a:fld>
            <a:endParaRPr lang="en-US" dirty="0">
              <a:solidFill>
                <a:prstClr val="black">
                  <a:lumMod val="65000"/>
                  <a:lumOff val="35000"/>
                </a:prstClr>
              </a:solidFill>
            </a:endParaRPr>
          </a:p>
        </p:txBody>
      </p:sp>
      <p:pic>
        <p:nvPicPr>
          <p:cNvPr id="7" name="Picture 6" descr="kindle-tablet-003_large_verge_super_wide.jpg"/>
          <p:cNvPicPr>
            <a:picLocks noChangeAspect="1"/>
          </p:cNvPicPr>
          <p:nvPr/>
        </p:nvPicPr>
        <p:blipFill>
          <a:blip r:embed="rId3" cstate="print"/>
          <a:stretch>
            <a:fillRect/>
          </a:stretch>
        </p:blipFill>
        <p:spPr>
          <a:xfrm>
            <a:off x="457200" y="228600"/>
            <a:ext cx="1402671" cy="1828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7422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Z:\SOP\Electronic Resources Technician\Overdrive v3.2 powerpoint revisions\Overdrive on iPad\IMG_08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0700" y="2332692"/>
            <a:ext cx="5638800"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Then tap on the “more” button to get to the details page</a:t>
            </a:r>
            <a:endParaRPr lang="en-US" b="1" dirty="0">
              <a:solidFill>
                <a:srgbClr val="FF0000"/>
              </a:solidFill>
            </a:endParaRPr>
          </a:p>
        </p:txBody>
      </p:sp>
      <p:cxnSp>
        <p:nvCxnSpPr>
          <p:cNvPr id="7" name="Straight Arrow Connector 6"/>
          <p:cNvCxnSpPr/>
          <p:nvPr/>
        </p:nvCxnSpPr>
        <p:spPr>
          <a:xfrm>
            <a:off x="7048500" y="2700486"/>
            <a:ext cx="0" cy="203661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998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SOP\Electronic Resources Technician\Overdrive v3.2 powerpoint revisions\Overdrive on iPad\IMG_08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3600" y="1527958"/>
            <a:ext cx="2971801" cy="4524315"/>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Note the Borrow button and the message underneath that says the title can be borrowed for 14 days.</a:t>
            </a:r>
          </a:p>
          <a:p>
            <a:pPr>
              <a:defRPr/>
            </a:pPr>
            <a:endParaRPr lang="en-US" b="1" dirty="0">
              <a:solidFill>
                <a:srgbClr val="FF0000"/>
              </a:solidFill>
            </a:endParaRPr>
          </a:p>
          <a:p>
            <a:pPr>
              <a:defRPr/>
            </a:pPr>
            <a:r>
              <a:rPr lang="en-US" b="1" dirty="0">
                <a:solidFill>
                  <a:srgbClr val="FF0000"/>
                </a:solidFill>
              </a:rPr>
              <a:t>This loan period draws from a setting in your account that applies to all digital loans. </a:t>
            </a:r>
          </a:p>
          <a:p>
            <a:pPr>
              <a:defRPr/>
            </a:pPr>
            <a:endParaRPr lang="en-US" b="1" dirty="0">
              <a:solidFill>
                <a:srgbClr val="FF0000"/>
              </a:solidFill>
            </a:endParaRPr>
          </a:p>
          <a:p>
            <a:pPr>
              <a:defRPr/>
            </a:pPr>
            <a:r>
              <a:rPr lang="en-US" b="1" dirty="0">
                <a:solidFill>
                  <a:srgbClr val="FF0000"/>
                </a:solidFill>
              </a:rPr>
              <a:t>The following screens show how to change this setting if you want the book for less or more time</a:t>
            </a:r>
            <a:r>
              <a:rPr lang="en-US" b="1" dirty="0" smtClean="0">
                <a:solidFill>
                  <a:srgbClr val="FF0000"/>
                </a:solidFill>
              </a:rPr>
              <a:t>.</a:t>
            </a:r>
          </a:p>
          <a:p>
            <a:pPr>
              <a:defRPr/>
            </a:pPr>
            <a:endParaRPr lang="en-US" b="1" dirty="0" smtClean="0">
              <a:solidFill>
                <a:srgbClr val="FF0000"/>
              </a:solidFill>
            </a:endParaRPr>
          </a:p>
          <a:p>
            <a:pPr>
              <a:defRPr/>
            </a:pPr>
            <a:r>
              <a:rPr lang="en-US" b="1" dirty="0" smtClean="0">
                <a:solidFill>
                  <a:srgbClr val="FF0000"/>
                </a:solidFill>
              </a:rPr>
              <a:t>TAP </a:t>
            </a:r>
            <a:r>
              <a:rPr lang="en-US" b="1" dirty="0">
                <a:solidFill>
                  <a:srgbClr val="FF0000"/>
                </a:solidFill>
              </a:rPr>
              <a:t>on </a:t>
            </a:r>
            <a:r>
              <a:rPr lang="en-US" b="1" dirty="0" smtClean="0">
                <a:solidFill>
                  <a:srgbClr val="FF0000"/>
                </a:solidFill>
              </a:rPr>
              <a:t>“Change your lending period”</a:t>
            </a:r>
            <a:endParaRPr lang="en-US" b="1" dirty="0">
              <a:solidFill>
                <a:srgbClr val="FF0000"/>
              </a:solidFill>
            </a:endParaRPr>
          </a:p>
        </p:txBody>
      </p:sp>
      <p:cxnSp>
        <p:nvCxnSpPr>
          <p:cNvPr id="5" name="Straight Arrow Connector 4"/>
          <p:cNvCxnSpPr/>
          <p:nvPr/>
        </p:nvCxnSpPr>
        <p:spPr>
          <a:xfrm flipH="1">
            <a:off x="5181600" y="3200400"/>
            <a:ext cx="7620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20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Z:\SOP\Electronic Resources Technician\Overdrive v3.2 powerpoint revisions\Overdrive on iPad\IMG_08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226" y="2209800"/>
            <a:ext cx="5726373" cy="92333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This screen is </a:t>
            </a:r>
            <a:r>
              <a:rPr lang="en-US" b="1" dirty="0" smtClean="0">
                <a:solidFill>
                  <a:srgbClr val="FF0000"/>
                </a:solidFill>
              </a:rPr>
              <a:t>your </a:t>
            </a:r>
            <a:r>
              <a:rPr lang="en-US" b="1" dirty="0">
                <a:solidFill>
                  <a:srgbClr val="FF0000"/>
                </a:solidFill>
              </a:rPr>
              <a:t>account settings.  Tap on the desired lending period for your eBooks. We going to change ours to </a:t>
            </a:r>
            <a:r>
              <a:rPr lang="en-US" b="1" dirty="0" smtClean="0">
                <a:solidFill>
                  <a:srgbClr val="FF0000"/>
                </a:solidFill>
              </a:rPr>
              <a:t>21 </a:t>
            </a:r>
            <a:r>
              <a:rPr lang="en-US" b="1" dirty="0">
                <a:solidFill>
                  <a:srgbClr val="FF0000"/>
                </a:solidFill>
              </a:rPr>
              <a:t>days</a:t>
            </a:r>
            <a:r>
              <a:rPr lang="en-US" b="1" dirty="0" smtClean="0">
                <a:solidFill>
                  <a:srgbClr val="FF0000"/>
                </a:solidFill>
              </a:rPr>
              <a:t>. Then TAP the back button in the lower left.</a:t>
            </a:r>
            <a:endParaRPr lang="en-US" b="1" dirty="0">
              <a:solidFill>
                <a:srgbClr val="FF0000"/>
              </a:solidFill>
            </a:endParaRPr>
          </a:p>
        </p:txBody>
      </p:sp>
      <p:cxnSp>
        <p:nvCxnSpPr>
          <p:cNvPr id="5" name="Straight Arrow Connector 4"/>
          <p:cNvCxnSpPr/>
          <p:nvPr/>
        </p:nvCxnSpPr>
        <p:spPr>
          <a:xfrm>
            <a:off x="3390900" y="3133130"/>
            <a:ext cx="0" cy="71239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71500" y="64643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080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SOP\Electronic Resources Technician\Overdrive v3.2 powerpoint revisions\Overdrive on iPad\IMG_08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700"/>
            <a:ext cx="9160933" cy="6870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227" y="1191398"/>
            <a:ext cx="5181600" cy="1477328"/>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Once we tap the back button, we are taken back to this screen with the Borrow button. Note that the loan period has changed.</a:t>
            </a:r>
          </a:p>
          <a:p>
            <a:pPr>
              <a:defRPr/>
            </a:pPr>
            <a:endParaRPr lang="en-US" b="1" dirty="0">
              <a:solidFill>
                <a:srgbClr val="FF0000"/>
              </a:solidFill>
            </a:endParaRPr>
          </a:p>
          <a:p>
            <a:pPr>
              <a:defRPr/>
            </a:pPr>
            <a:r>
              <a:rPr lang="en-US" b="1" dirty="0" smtClean="0">
                <a:solidFill>
                  <a:srgbClr val="FF0000"/>
                </a:solidFill>
              </a:rPr>
              <a:t>We are ready to TAP Borrow.</a:t>
            </a:r>
          </a:p>
        </p:txBody>
      </p:sp>
      <p:cxnSp>
        <p:nvCxnSpPr>
          <p:cNvPr id="5" name="Straight Arrow Connector 4"/>
          <p:cNvCxnSpPr/>
          <p:nvPr/>
        </p:nvCxnSpPr>
        <p:spPr>
          <a:xfrm>
            <a:off x="4876800" y="2668726"/>
            <a:ext cx="0" cy="37927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143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SOP\Electronic Resources Technician\Overdrive v3.2 powerpoint revisions\Overdrive on iPad\IMG_08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56700" cy="6867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35200" y="2449501"/>
            <a:ext cx="5181600" cy="92333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Once the Borrow button is tapped you are taken to your </a:t>
            </a:r>
            <a:r>
              <a:rPr lang="en-US" b="1" dirty="0" err="1" smtClean="0">
                <a:solidFill>
                  <a:srgbClr val="FF0000"/>
                </a:solidFill>
              </a:rPr>
              <a:t>OverDrive</a:t>
            </a:r>
            <a:r>
              <a:rPr lang="en-US" b="1" dirty="0" smtClean="0">
                <a:solidFill>
                  <a:srgbClr val="FF0000"/>
                </a:solidFill>
              </a:rPr>
              <a:t> online Bookshelf where you will see the Download button.</a:t>
            </a:r>
            <a:endParaRPr lang="en-US" b="1" dirty="0">
              <a:solidFill>
                <a:srgbClr val="FF0000"/>
              </a:solidFill>
            </a:endParaRPr>
          </a:p>
        </p:txBody>
      </p:sp>
      <p:cxnSp>
        <p:nvCxnSpPr>
          <p:cNvPr id="5" name="Straight Arrow Connector 4"/>
          <p:cNvCxnSpPr/>
          <p:nvPr/>
        </p:nvCxnSpPr>
        <p:spPr>
          <a:xfrm>
            <a:off x="2270826" y="3372831"/>
            <a:ext cx="0" cy="38833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81400" y="3989818"/>
            <a:ext cx="3657600" cy="1754326"/>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If you have made a mistake or change your mind, you can return the item before you download it. Once you download an item, it can only be returned using the controls in the </a:t>
            </a:r>
            <a:r>
              <a:rPr lang="en-US" b="1" dirty="0" err="1" smtClean="0">
                <a:solidFill>
                  <a:srgbClr val="FF0000"/>
                </a:solidFill>
              </a:rPr>
              <a:t>OverDrive</a:t>
            </a:r>
            <a:r>
              <a:rPr lang="en-US" b="1" dirty="0" smtClean="0">
                <a:solidFill>
                  <a:srgbClr val="FF0000"/>
                </a:solidFill>
              </a:rPr>
              <a:t> app.</a:t>
            </a:r>
            <a:endParaRPr lang="en-US" b="1" dirty="0">
              <a:solidFill>
                <a:srgbClr val="FF0000"/>
              </a:solidFill>
            </a:endParaRPr>
          </a:p>
        </p:txBody>
      </p:sp>
      <p:cxnSp>
        <p:nvCxnSpPr>
          <p:cNvPr id="7" name="Straight Arrow Connector 6"/>
          <p:cNvCxnSpPr/>
          <p:nvPr/>
        </p:nvCxnSpPr>
        <p:spPr>
          <a:xfrm flipH="1">
            <a:off x="2819400" y="5537199"/>
            <a:ext cx="762000"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343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Z:\SOP\Electronic Resources Technician\Overdrive v3.2 powerpoint revisions\Overdrive on iPad\IMG_08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08400" y="3606800"/>
            <a:ext cx="5181600" cy="1200329"/>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Now we are going to download Blockade Billy. Even though we searched for EPUB eBooks, the download button will show all available formats. TAP on the Download button.</a:t>
            </a:r>
            <a:endParaRPr lang="en-US" b="1" dirty="0">
              <a:solidFill>
                <a:srgbClr val="FF0000"/>
              </a:solidFill>
            </a:endParaRPr>
          </a:p>
        </p:txBody>
      </p:sp>
      <p:cxnSp>
        <p:nvCxnSpPr>
          <p:cNvPr id="7" name="Straight Arrow Connector 6"/>
          <p:cNvCxnSpPr/>
          <p:nvPr/>
        </p:nvCxnSpPr>
        <p:spPr>
          <a:xfrm flipH="1">
            <a:off x="3000991" y="4064000"/>
            <a:ext cx="707409"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558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Z:\SOP\Electronic Resources Technician\Overdrive v3.2 powerpoint revisions\Overdrive on iPad\IMG_08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81400" y="3276600"/>
            <a:ext cx="5181600" cy="2308324"/>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available formats list drops down and, in this case, we will TAP on EPUB eBook and a checkmark appears.</a:t>
            </a:r>
          </a:p>
          <a:p>
            <a:pPr>
              <a:defRPr/>
            </a:pPr>
            <a:endParaRPr lang="en-US" b="1" dirty="0" smtClean="0">
              <a:solidFill>
                <a:srgbClr val="FF0000"/>
              </a:solidFill>
            </a:endParaRPr>
          </a:p>
          <a:p>
            <a:pPr>
              <a:defRPr/>
            </a:pPr>
            <a:r>
              <a:rPr lang="en-US" b="1" dirty="0" smtClean="0">
                <a:solidFill>
                  <a:srgbClr val="FF0000"/>
                </a:solidFill>
              </a:rPr>
              <a:t>BE SURE TO SELECT THE CORRECT FORMAT. The process is irreversible.</a:t>
            </a:r>
          </a:p>
          <a:p>
            <a:pPr>
              <a:defRPr/>
            </a:pPr>
            <a:endParaRPr lang="en-US" b="1" dirty="0">
              <a:solidFill>
                <a:srgbClr val="FF0000"/>
              </a:solidFill>
            </a:endParaRPr>
          </a:p>
          <a:p>
            <a:pPr>
              <a:defRPr/>
            </a:pPr>
            <a:r>
              <a:rPr lang="en-US" b="1" dirty="0" smtClean="0">
                <a:solidFill>
                  <a:srgbClr val="FF0000"/>
                </a:solidFill>
              </a:rPr>
              <a:t>Then TAP on Confirm &amp; Download</a:t>
            </a:r>
            <a:endParaRPr lang="en-US" b="1" dirty="0">
              <a:solidFill>
                <a:srgbClr val="FF0000"/>
              </a:solidFill>
            </a:endParaRPr>
          </a:p>
        </p:txBody>
      </p:sp>
      <p:cxnSp>
        <p:nvCxnSpPr>
          <p:cNvPr id="7" name="Straight Arrow Connector 6"/>
          <p:cNvCxnSpPr/>
          <p:nvPr/>
        </p:nvCxnSpPr>
        <p:spPr>
          <a:xfrm flipH="1">
            <a:off x="2875886" y="5029200"/>
            <a:ext cx="707409"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2873991" y="5345160"/>
            <a:ext cx="707409"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827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Z:\SOP\Electronic Resources Technician\Overdrive v3.2 powerpoint revisions\Overdrive on iPad\IMG_08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5000" y="4800600"/>
            <a:ext cx="32004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Our eBook </a:t>
            </a:r>
            <a:r>
              <a:rPr lang="en-US" b="1" dirty="0">
                <a:solidFill>
                  <a:srgbClr val="FF0000"/>
                </a:solidFill>
              </a:rPr>
              <a:t>begins to download automatically</a:t>
            </a:r>
          </a:p>
        </p:txBody>
      </p:sp>
      <p:cxnSp>
        <p:nvCxnSpPr>
          <p:cNvPr id="5" name="Straight Arrow Connector 4"/>
          <p:cNvCxnSpPr/>
          <p:nvPr/>
        </p:nvCxnSpPr>
        <p:spPr>
          <a:xfrm flipV="1">
            <a:off x="4582236" y="3962400"/>
            <a:ext cx="0" cy="8382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238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Z:\SOP\Electronic Resources Technician\Overdrive v3.2 powerpoint revisions\Overdrive on iPad\IMG_08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74918" y="3619500"/>
            <a:ext cx="5181600" cy="1477328"/>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You </a:t>
            </a:r>
            <a:r>
              <a:rPr lang="en-US" b="1" dirty="0">
                <a:solidFill>
                  <a:srgbClr val="FF0000"/>
                </a:solidFill>
              </a:rPr>
              <a:t>will notice that the download button no longer has the “Select one format” button.  Once you select the format, you will be </a:t>
            </a:r>
            <a:r>
              <a:rPr lang="en-US" b="1" u="sng" dirty="0">
                <a:solidFill>
                  <a:srgbClr val="FF0000"/>
                </a:solidFill>
              </a:rPr>
              <a:t>unable </a:t>
            </a:r>
            <a:r>
              <a:rPr lang="en-US" b="1" dirty="0">
                <a:solidFill>
                  <a:srgbClr val="FF0000"/>
                </a:solidFill>
              </a:rPr>
              <a:t>to change it back until you return the </a:t>
            </a:r>
            <a:r>
              <a:rPr lang="en-US" b="1" dirty="0" smtClean="0">
                <a:solidFill>
                  <a:srgbClr val="FF0000"/>
                </a:solidFill>
              </a:rPr>
              <a:t>book from the app </a:t>
            </a:r>
            <a:r>
              <a:rPr lang="en-US" b="1" dirty="0">
                <a:solidFill>
                  <a:srgbClr val="FF0000"/>
                </a:solidFill>
              </a:rPr>
              <a:t>and borrow it </a:t>
            </a:r>
            <a:r>
              <a:rPr lang="en-US" b="1" dirty="0" smtClean="0">
                <a:solidFill>
                  <a:srgbClr val="FF0000"/>
                </a:solidFill>
              </a:rPr>
              <a:t>again.</a:t>
            </a:r>
            <a:endParaRPr lang="en-US" b="1" dirty="0">
              <a:solidFill>
                <a:srgbClr val="FF0000"/>
              </a:solidFill>
            </a:endParaRPr>
          </a:p>
        </p:txBody>
      </p:sp>
      <p:cxnSp>
        <p:nvCxnSpPr>
          <p:cNvPr id="7" name="Straight Arrow Connector 6"/>
          <p:cNvCxnSpPr/>
          <p:nvPr/>
        </p:nvCxnSpPr>
        <p:spPr>
          <a:xfrm flipH="1">
            <a:off x="2967509" y="4076700"/>
            <a:ext cx="707409" cy="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257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Z:\SOP\Electronic Resources Technician\Overdrive v3.2 powerpoint revisions\Overdrive on iPad\IMG_08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71600" y="371763"/>
            <a:ext cx="3200400" cy="1200329"/>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To read your book you need to get to the Bookshelf that comes with the </a:t>
            </a:r>
            <a:r>
              <a:rPr lang="en-US" b="1" dirty="0" err="1" smtClean="0">
                <a:solidFill>
                  <a:srgbClr val="FF0000"/>
                </a:solidFill>
              </a:rPr>
              <a:t>OverDrive</a:t>
            </a:r>
            <a:r>
              <a:rPr lang="en-US" b="1" dirty="0" smtClean="0">
                <a:solidFill>
                  <a:srgbClr val="FF0000"/>
                </a:solidFill>
              </a:rPr>
              <a:t> app. TAP the Menu button (upper left).</a:t>
            </a:r>
            <a:endParaRPr lang="en-US" b="1" dirty="0">
              <a:solidFill>
                <a:srgbClr val="FF0000"/>
              </a:solidFill>
            </a:endParaRPr>
          </a:p>
        </p:txBody>
      </p:sp>
      <p:cxnSp>
        <p:nvCxnSpPr>
          <p:cNvPr id="9" name="Straight Arrow Connector 8"/>
          <p:cNvCxnSpPr/>
          <p:nvPr/>
        </p:nvCxnSpPr>
        <p:spPr>
          <a:xfrm flipH="1">
            <a:off x="533400" y="371764"/>
            <a:ext cx="8382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618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25800" y="990600"/>
            <a:ext cx="4267200" cy="5539978"/>
          </a:xfrm>
          <a:prstGeom prst="rect">
            <a:avLst/>
          </a:prstGeom>
          <a:noFill/>
        </p:spPr>
        <p:txBody>
          <a:bodyPr wrap="square" rtlCol="0">
            <a:spAutoFit/>
          </a:bodyPr>
          <a:lstStyle/>
          <a:p>
            <a:pPr>
              <a:buFont typeface="Arial" pitchFamily="34" charset="0"/>
              <a:buChar char="•"/>
            </a:pPr>
            <a:endParaRPr lang="en-US" dirty="0">
              <a:solidFill>
                <a:prstClr val="black"/>
              </a:solidFill>
            </a:endParaRPr>
          </a:p>
          <a:p>
            <a:pPr>
              <a:buFont typeface="Arial" pitchFamily="34" charset="0"/>
              <a:buChar char="•"/>
            </a:pPr>
            <a:r>
              <a:rPr lang="en-US" sz="2800" dirty="0" smtClean="0">
                <a:solidFill>
                  <a:prstClr val="black"/>
                </a:solidFill>
              </a:rPr>
              <a:t> A Library Card </a:t>
            </a:r>
            <a:r>
              <a:rPr lang="en-US" sz="2800" dirty="0">
                <a:solidFill>
                  <a:prstClr val="black"/>
                </a:solidFill>
              </a:rPr>
              <a:t>based on a residency in Montgomery County</a:t>
            </a:r>
          </a:p>
          <a:p>
            <a:endParaRPr lang="en-US" sz="2800" dirty="0">
              <a:solidFill>
                <a:prstClr val="black"/>
              </a:solidFill>
            </a:endParaRPr>
          </a:p>
          <a:p>
            <a:pPr>
              <a:buFont typeface="Arial" pitchFamily="34" charset="0"/>
              <a:buChar char="•"/>
            </a:pPr>
            <a:r>
              <a:rPr lang="en-US" sz="2800" dirty="0" smtClean="0">
                <a:solidFill>
                  <a:prstClr val="black"/>
                </a:solidFill>
              </a:rPr>
              <a:t> Wireless access </a:t>
            </a:r>
            <a:r>
              <a:rPr lang="en-US" sz="2800" dirty="0">
                <a:solidFill>
                  <a:prstClr val="black"/>
                </a:solidFill>
              </a:rPr>
              <a:t>to the </a:t>
            </a:r>
            <a:r>
              <a:rPr lang="en-US" sz="2800" dirty="0" smtClean="0">
                <a:solidFill>
                  <a:prstClr val="black"/>
                </a:solidFill>
              </a:rPr>
              <a:t>internet</a:t>
            </a:r>
          </a:p>
          <a:p>
            <a:pPr>
              <a:buFont typeface="Arial" pitchFamily="34" charset="0"/>
              <a:buChar char="•"/>
            </a:pPr>
            <a:endParaRPr lang="en-US" sz="2800" dirty="0" smtClean="0">
              <a:solidFill>
                <a:prstClr val="black"/>
              </a:solidFill>
            </a:endParaRPr>
          </a:p>
          <a:p>
            <a:pPr>
              <a:buFont typeface="Arial" pitchFamily="34" charset="0"/>
              <a:buChar char="•"/>
            </a:pPr>
            <a:r>
              <a:rPr lang="en-US" sz="2800" dirty="0" smtClean="0">
                <a:solidFill>
                  <a:prstClr val="black"/>
                </a:solidFill>
              </a:rPr>
              <a:t> Your Apple ID password</a:t>
            </a:r>
          </a:p>
          <a:p>
            <a:pPr>
              <a:buFont typeface="Arial" pitchFamily="34" charset="0"/>
              <a:buChar char="•"/>
            </a:pPr>
            <a:endParaRPr lang="en-US" sz="2800" dirty="0">
              <a:solidFill>
                <a:prstClr val="black"/>
              </a:solidFill>
            </a:endParaRPr>
          </a:p>
          <a:p>
            <a:pPr>
              <a:buFont typeface="Arial" pitchFamily="34" charset="0"/>
              <a:buChar char="•"/>
            </a:pPr>
            <a:r>
              <a:rPr lang="en-US" sz="2800" dirty="0" smtClean="0">
                <a:solidFill>
                  <a:prstClr val="black"/>
                </a:solidFill>
              </a:rPr>
              <a:t> A valid email address</a:t>
            </a:r>
            <a:endParaRPr lang="en-US" sz="2800" dirty="0">
              <a:solidFill>
                <a:prstClr val="black"/>
              </a:solidFill>
            </a:endParaRPr>
          </a:p>
          <a:p>
            <a:pPr>
              <a:buFont typeface="Arial" pitchFamily="34" charset="0"/>
              <a:buChar char="•"/>
            </a:pPr>
            <a:endParaRPr lang="en-US" sz="2800" dirty="0">
              <a:solidFill>
                <a:prstClr val="black"/>
              </a:solidFill>
            </a:endParaRPr>
          </a:p>
          <a:p>
            <a:pPr>
              <a:buFont typeface="Arial" pitchFamily="34" charset="0"/>
              <a:buChar char="•"/>
            </a:pPr>
            <a:r>
              <a:rPr lang="en-US" sz="2800" dirty="0" smtClean="0">
                <a:solidFill>
                  <a:prstClr val="black"/>
                </a:solidFill>
              </a:rPr>
              <a:t> Your iPad</a:t>
            </a:r>
            <a:endParaRPr lang="en-US" dirty="0">
              <a:solidFill>
                <a:prstClr val="black"/>
              </a:solidFill>
            </a:endParaRPr>
          </a:p>
        </p:txBody>
      </p:sp>
      <p:sp>
        <p:nvSpPr>
          <p:cNvPr id="5" name="TextBox 4"/>
          <p:cNvSpPr txBox="1"/>
          <p:nvPr/>
        </p:nvSpPr>
        <p:spPr>
          <a:xfrm>
            <a:off x="2743200" y="228600"/>
            <a:ext cx="49530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a:solidFill>
                  <a:schemeClr val="bg1"/>
                </a:solidFill>
              </a:rPr>
              <a:t>What do I need to get started?</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a:t>
            </a:fld>
            <a:endParaRPr lang="en-US" dirty="0">
              <a:solidFill>
                <a:prstClr val="black">
                  <a:lumMod val="65000"/>
                  <a:lumOff val="35000"/>
                </a:prstClr>
              </a:solidFill>
            </a:endParaRPr>
          </a:p>
        </p:txBody>
      </p:sp>
      <p:pic>
        <p:nvPicPr>
          <p:cNvPr id="7" name="Picture 6" descr="kindle-tablet-003_large_verge_super_wide.jpg"/>
          <p:cNvPicPr>
            <a:picLocks noChangeAspect="1"/>
          </p:cNvPicPr>
          <p:nvPr/>
        </p:nvPicPr>
        <p:blipFill>
          <a:blip r:embed="rId3" cstate="print"/>
          <a:stretch>
            <a:fillRect/>
          </a:stretch>
        </p:blipFill>
        <p:spPr>
          <a:xfrm>
            <a:off x="457200" y="228600"/>
            <a:ext cx="1402671" cy="1828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4925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Z:\SOP\Electronic Resources Technician\Overdrive v3.2 powerpoint revisions\Overdrive on iPad\IMG_08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33600" y="2362200"/>
            <a:ext cx="1905000"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on Bookshelf</a:t>
            </a:r>
            <a:endParaRPr lang="en-US" b="1" dirty="0">
              <a:solidFill>
                <a:srgbClr val="FF0000"/>
              </a:solidFill>
            </a:endParaRPr>
          </a:p>
        </p:txBody>
      </p:sp>
      <p:cxnSp>
        <p:nvCxnSpPr>
          <p:cNvPr id="9" name="Straight Arrow Connector 8"/>
          <p:cNvCxnSpPr/>
          <p:nvPr/>
        </p:nvCxnSpPr>
        <p:spPr>
          <a:xfrm flipH="1">
            <a:off x="1295400" y="2362201"/>
            <a:ext cx="8382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672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986087" y="3200400"/>
            <a:ext cx="3200400" cy="1200329"/>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first time you go to your bookshelf, you will get an information prompt.  Just tap OK to close</a:t>
            </a:r>
            <a:endParaRPr lang="en-US" b="1" dirty="0">
              <a:solidFill>
                <a:srgbClr val="FF0000"/>
              </a:solidFill>
            </a:endParaRPr>
          </a:p>
        </p:txBody>
      </p:sp>
      <p:cxnSp>
        <p:nvCxnSpPr>
          <p:cNvPr id="5" name="Straight Arrow Connector 4"/>
          <p:cNvCxnSpPr/>
          <p:nvPr/>
        </p:nvCxnSpPr>
        <p:spPr>
          <a:xfrm>
            <a:off x="4586287" y="4123730"/>
            <a:ext cx="0" cy="128647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124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Z:\SOP\Electronic Resources Technician\Overdrive v3.2 powerpoint revisions\Overdrive on iPad\IMG_08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4209366"/>
            <a:ext cx="3200400" cy="92333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This is the Bookshelf for the </a:t>
            </a:r>
            <a:r>
              <a:rPr lang="en-US" b="1" dirty="0" err="1" smtClean="0">
                <a:solidFill>
                  <a:srgbClr val="FF0000"/>
                </a:solidFill>
              </a:rPr>
              <a:t>OverDrive</a:t>
            </a:r>
            <a:r>
              <a:rPr lang="en-US" b="1" dirty="0" smtClean="0">
                <a:solidFill>
                  <a:srgbClr val="FF0000"/>
                </a:solidFill>
              </a:rPr>
              <a:t> app. To open the book, TAP on the cover.</a:t>
            </a:r>
            <a:endParaRPr lang="en-US" b="1" dirty="0">
              <a:solidFill>
                <a:srgbClr val="FF0000"/>
              </a:solidFill>
            </a:endParaRPr>
          </a:p>
        </p:txBody>
      </p:sp>
      <p:cxnSp>
        <p:nvCxnSpPr>
          <p:cNvPr id="5" name="Straight Arrow Connector 4"/>
          <p:cNvCxnSpPr/>
          <p:nvPr/>
        </p:nvCxnSpPr>
        <p:spPr>
          <a:xfrm flipV="1">
            <a:off x="1143000" y="2971800"/>
            <a:ext cx="0" cy="123756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930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Z:\SOP\Electronic Resources Technician\Overdrive v3.2 powerpoint revisions\Overdrive on iPad\IMG_08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 y="3276600"/>
            <a:ext cx="3200400" cy="1477328"/>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first time you open a book on </a:t>
            </a:r>
            <a:r>
              <a:rPr lang="en-US" b="1" dirty="0" err="1" smtClean="0">
                <a:solidFill>
                  <a:srgbClr val="FF0000"/>
                </a:solidFill>
              </a:rPr>
              <a:t>OverDrive</a:t>
            </a:r>
            <a:r>
              <a:rPr lang="en-US" b="1" dirty="0" smtClean="0">
                <a:solidFill>
                  <a:srgbClr val="FF0000"/>
                </a:solidFill>
              </a:rPr>
              <a:t>, you will get an instructional prompt on how to navigate through books.  Tap OK to continue</a:t>
            </a:r>
            <a:endParaRPr lang="en-US" b="1" dirty="0">
              <a:solidFill>
                <a:srgbClr val="FF0000"/>
              </a:solidFill>
            </a:endParaRPr>
          </a:p>
        </p:txBody>
      </p:sp>
    </p:spTree>
    <p:extLst>
      <p:ext uri="{BB962C8B-B14F-4D97-AF65-F5344CB8AC3E}">
        <p14:creationId xmlns:p14="http://schemas.microsoft.com/office/powerpoint/2010/main" val="2850409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Z:\SOP\Electronic Resources Technician\Overdrive v3.2 powerpoint revisions\Overdrive on iPad\IMG_08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38800" y="2514600"/>
            <a:ext cx="32004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book is open. You swipe to navigate between pages</a:t>
            </a:r>
            <a:endParaRPr lang="en-US" b="1" dirty="0">
              <a:solidFill>
                <a:srgbClr val="FF0000"/>
              </a:solidFill>
            </a:endParaRPr>
          </a:p>
        </p:txBody>
      </p:sp>
    </p:spTree>
    <p:extLst>
      <p:ext uri="{BB962C8B-B14F-4D97-AF65-F5344CB8AC3E}">
        <p14:creationId xmlns:p14="http://schemas.microsoft.com/office/powerpoint/2010/main" val="3938333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SOP\Electronic Resources Technician\Overdrive v3.2 powerpoint revisions\Overdrive on iPad\IMG_08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76400" y="609600"/>
            <a:ext cx="6248400" cy="92333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Your place in the book will automatically be saved, but if  you think you would like to re-read this page in the future, you would use the bookmark. TAP the bookmark button.</a:t>
            </a:r>
            <a:endParaRPr lang="en-US" b="1" dirty="0">
              <a:solidFill>
                <a:srgbClr val="FF0000"/>
              </a:solidFill>
            </a:endParaRPr>
          </a:p>
        </p:txBody>
      </p:sp>
      <p:cxnSp>
        <p:nvCxnSpPr>
          <p:cNvPr id="5" name="Straight Arrow Connector 4"/>
          <p:cNvCxnSpPr/>
          <p:nvPr/>
        </p:nvCxnSpPr>
        <p:spPr>
          <a:xfrm flipV="1">
            <a:off x="7924800" y="381992"/>
            <a:ext cx="647700" cy="38000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602188" y="115788"/>
            <a:ext cx="541812" cy="53240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101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Z:\SOP\Electronic Resources Technician\Overdrive v3.2 powerpoint revisions\Overdrive on iPad\IMG_08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76400" y="609600"/>
            <a:ext cx="6248400" cy="92333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bookmark is highlighted.</a:t>
            </a:r>
          </a:p>
          <a:p>
            <a:pPr>
              <a:defRPr/>
            </a:pPr>
            <a:endParaRPr lang="en-US" b="1" dirty="0">
              <a:solidFill>
                <a:srgbClr val="FF0000"/>
              </a:solidFill>
            </a:endParaRPr>
          </a:p>
          <a:p>
            <a:pPr>
              <a:defRPr/>
            </a:pPr>
            <a:r>
              <a:rPr lang="en-US" b="1" dirty="0" smtClean="0">
                <a:solidFill>
                  <a:srgbClr val="FF0000"/>
                </a:solidFill>
              </a:rPr>
              <a:t>To see more controls TAP the middle of the page.</a:t>
            </a:r>
            <a:endParaRPr lang="en-US" b="1" dirty="0">
              <a:solidFill>
                <a:srgbClr val="FF0000"/>
              </a:solidFill>
            </a:endParaRPr>
          </a:p>
        </p:txBody>
      </p:sp>
      <p:cxnSp>
        <p:nvCxnSpPr>
          <p:cNvPr id="5" name="Straight Arrow Connector 4"/>
          <p:cNvCxnSpPr/>
          <p:nvPr/>
        </p:nvCxnSpPr>
        <p:spPr>
          <a:xfrm flipV="1">
            <a:off x="7924800" y="381001"/>
            <a:ext cx="838200" cy="38099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352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SOP\Electronic Resources Technician\Overdrive v3.2 powerpoint revisions\Overdrive on iPad\IMG_08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0200" y="2209800"/>
            <a:ext cx="6248400" cy="92333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A navigation </a:t>
            </a:r>
            <a:r>
              <a:rPr lang="en-US" b="1" dirty="0">
                <a:solidFill>
                  <a:srgbClr val="FF0000"/>
                </a:solidFill>
              </a:rPr>
              <a:t>bar at bottom shows where you currently are in book. </a:t>
            </a:r>
            <a:r>
              <a:rPr lang="en-US" b="1" dirty="0" smtClean="0">
                <a:solidFill>
                  <a:srgbClr val="FF0000"/>
                </a:solidFill>
              </a:rPr>
              <a:t>You can drag this slider back and forth to quickly move throughout the book.</a:t>
            </a:r>
            <a:endParaRPr lang="en-US" b="1" dirty="0">
              <a:solidFill>
                <a:srgbClr val="FF0000"/>
              </a:solidFill>
            </a:endParaRPr>
          </a:p>
        </p:txBody>
      </p:sp>
      <p:cxnSp>
        <p:nvCxnSpPr>
          <p:cNvPr id="7" name="Straight Arrow Connector 6"/>
          <p:cNvCxnSpPr/>
          <p:nvPr/>
        </p:nvCxnSpPr>
        <p:spPr>
          <a:xfrm>
            <a:off x="1828800" y="6136943"/>
            <a:ext cx="0" cy="3048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231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Z:\SOP\Electronic Resources Technician\Overdrive v3.2 powerpoint revisions\Overdrive on iPad\IMG_08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0" y="4979453"/>
            <a:ext cx="5638800"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a:solidFill>
                  <a:srgbClr val="FF0000"/>
                </a:solidFill>
              </a:rPr>
              <a:t>Tap brightness </a:t>
            </a:r>
            <a:r>
              <a:rPr lang="en-US" b="1" dirty="0" smtClean="0">
                <a:solidFill>
                  <a:srgbClr val="FF0000"/>
                </a:solidFill>
              </a:rPr>
              <a:t>button to make adjustments on a slider.</a:t>
            </a:r>
            <a:endParaRPr lang="en-US" b="1" dirty="0">
              <a:solidFill>
                <a:srgbClr val="FF0000"/>
              </a:solidFill>
            </a:endParaRPr>
          </a:p>
        </p:txBody>
      </p:sp>
      <p:cxnSp>
        <p:nvCxnSpPr>
          <p:cNvPr id="7" name="Straight Arrow Connector 6"/>
          <p:cNvCxnSpPr/>
          <p:nvPr/>
        </p:nvCxnSpPr>
        <p:spPr>
          <a:xfrm>
            <a:off x="7836090" y="5349922"/>
            <a:ext cx="0" cy="3048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3599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Z:\SOP\Electronic Resources Technician\Overdrive v3.2 powerpoint revisions\Overdrive on iPad\IMG_084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71600" y="5333156"/>
            <a:ext cx="48006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Tapping the font options allows you to change different styles</a:t>
            </a:r>
            <a:endParaRPr lang="en-US" b="1" dirty="0">
              <a:solidFill>
                <a:srgbClr val="FF0000"/>
              </a:solidFill>
            </a:endParaRPr>
          </a:p>
        </p:txBody>
      </p:sp>
      <p:cxnSp>
        <p:nvCxnSpPr>
          <p:cNvPr id="7" name="Straight Arrow Connector 6"/>
          <p:cNvCxnSpPr/>
          <p:nvPr/>
        </p:nvCxnSpPr>
        <p:spPr>
          <a:xfrm>
            <a:off x="8077200" y="6172200"/>
            <a:ext cx="0" cy="381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98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662" y="363824"/>
            <a:ext cx="8915400" cy="523220"/>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800" dirty="0" smtClean="0">
                <a:solidFill>
                  <a:schemeClr val="bg1"/>
                </a:solidFill>
              </a:rPr>
              <a:t>Policies </a:t>
            </a:r>
            <a:r>
              <a:rPr lang="en-US" sz="2800" dirty="0">
                <a:solidFill>
                  <a:schemeClr val="bg1"/>
                </a:solidFill>
              </a:rPr>
              <a:t>and tips to bear in </a:t>
            </a:r>
            <a:r>
              <a:rPr lang="en-US" sz="2800" dirty="0" smtClean="0">
                <a:solidFill>
                  <a:schemeClr val="bg1"/>
                </a:solidFill>
              </a:rPr>
              <a:t>mind when borrowing eBooks…</a:t>
            </a:r>
            <a:endParaRPr lang="en-US" sz="2800" dirty="0">
              <a:solidFill>
                <a:schemeClr val="bg1"/>
              </a:solidFill>
            </a:endParaRPr>
          </a:p>
        </p:txBody>
      </p:sp>
      <p:sp>
        <p:nvSpPr>
          <p:cNvPr id="7" name="TextBox 6"/>
          <p:cNvSpPr txBox="1"/>
          <p:nvPr/>
        </p:nvSpPr>
        <p:spPr>
          <a:xfrm>
            <a:off x="1600200" y="3352800"/>
            <a:ext cx="7162800" cy="369332"/>
          </a:xfrm>
          <a:prstGeom prst="rect">
            <a:avLst/>
          </a:prstGeom>
          <a:noFill/>
        </p:spPr>
        <p:txBody>
          <a:bodyPr wrap="square" rtlCol="0">
            <a:spAutoFit/>
          </a:bodyPr>
          <a:lstStyle/>
          <a:p>
            <a:endParaRPr lang="en-US" dirty="0">
              <a:solidFill>
                <a:prstClr val="white"/>
              </a:solidFill>
            </a:endParaRPr>
          </a:p>
        </p:txBody>
      </p:sp>
      <p:sp>
        <p:nvSpPr>
          <p:cNvPr id="10" name="TextBox 9"/>
          <p:cNvSpPr txBox="1"/>
          <p:nvPr/>
        </p:nvSpPr>
        <p:spPr>
          <a:xfrm>
            <a:off x="457200" y="1398419"/>
            <a:ext cx="8153400" cy="4647426"/>
          </a:xfrm>
          <a:prstGeom prst="rect">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342900" indent="-342900">
              <a:buFont typeface="Arial" panose="020B0604020202020204" pitchFamily="34" charset="0"/>
              <a:buChar char="•"/>
            </a:pPr>
            <a:r>
              <a:rPr lang="en-US" sz="2200" dirty="0">
                <a:solidFill>
                  <a:schemeClr val="bg1"/>
                </a:solidFill>
              </a:rPr>
              <a:t>Valid Montgomery County library card</a:t>
            </a:r>
          </a:p>
          <a:p>
            <a:pPr marL="342900" indent="-342900">
              <a:buFont typeface="Arial" panose="020B0604020202020204" pitchFamily="34" charset="0"/>
              <a:buChar char="•"/>
            </a:pPr>
            <a:r>
              <a:rPr lang="en-US" sz="2200" dirty="0">
                <a:solidFill>
                  <a:schemeClr val="bg1"/>
                </a:solidFill>
              </a:rPr>
              <a:t>Borrowing period- </a:t>
            </a:r>
            <a:r>
              <a:rPr lang="en-US" sz="2200" dirty="0" smtClean="0">
                <a:solidFill>
                  <a:schemeClr val="bg1"/>
                </a:solidFill>
              </a:rPr>
              <a:t>7, 14 or 21 days</a:t>
            </a:r>
          </a:p>
          <a:p>
            <a:pPr marL="342900" indent="-342900">
              <a:buFont typeface="Arial" panose="020B0604020202020204" pitchFamily="34" charset="0"/>
              <a:buChar char="•"/>
            </a:pPr>
            <a:r>
              <a:rPr lang="en-US" sz="2200" dirty="0" smtClean="0">
                <a:solidFill>
                  <a:schemeClr val="bg1"/>
                </a:solidFill>
              </a:rPr>
              <a:t>Borrowing </a:t>
            </a:r>
            <a:r>
              <a:rPr lang="en-US" sz="2200" dirty="0">
                <a:solidFill>
                  <a:schemeClr val="bg1"/>
                </a:solidFill>
              </a:rPr>
              <a:t>limits-10 items at one time (audio and eBooks combined)</a:t>
            </a:r>
          </a:p>
          <a:p>
            <a:pPr marL="342900" indent="-342900">
              <a:buFont typeface="Arial" panose="020B0604020202020204" pitchFamily="34" charset="0"/>
              <a:buChar char="•"/>
            </a:pPr>
            <a:r>
              <a:rPr lang="en-US" sz="2200" dirty="0">
                <a:solidFill>
                  <a:schemeClr val="bg1"/>
                </a:solidFill>
              </a:rPr>
              <a:t>Renewable </a:t>
            </a:r>
            <a:r>
              <a:rPr lang="en-US" sz="2200" dirty="0" smtClean="0">
                <a:solidFill>
                  <a:schemeClr val="bg1"/>
                </a:solidFill>
              </a:rPr>
              <a:t>–There is a re</a:t>
            </a:r>
            <a:r>
              <a:rPr lang="en-US" sz="2400" dirty="0" smtClean="0"/>
              <a:t>new </a:t>
            </a:r>
            <a:r>
              <a:rPr lang="en-US" sz="2400" dirty="0"/>
              <a:t>feature which allows you to place advance holds on titles that you currently have checked out. </a:t>
            </a:r>
            <a:r>
              <a:rPr lang="en-US" sz="2400" dirty="0" smtClean="0"/>
              <a:t>This feature is available three days prior to expiration of your title. You need to do this proactively. You will not be prompted. </a:t>
            </a:r>
            <a:r>
              <a:rPr lang="en-US" sz="2400" dirty="0" smtClean="0">
                <a:solidFill>
                  <a:schemeClr val="bg1"/>
                </a:solidFill>
              </a:rPr>
              <a:t>Re</a:t>
            </a:r>
            <a:r>
              <a:rPr lang="en-US" sz="2200" dirty="0" smtClean="0">
                <a:solidFill>
                  <a:schemeClr val="bg1"/>
                </a:solidFill>
              </a:rPr>
              <a:t>serving </a:t>
            </a:r>
            <a:r>
              <a:rPr lang="en-US" sz="2200" dirty="0">
                <a:solidFill>
                  <a:schemeClr val="bg1"/>
                </a:solidFill>
              </a:rPr>
              <a:t>– limited to </a:t>
            </a:r>
            <a:r>
              <a:rPr lang="en-US" sz="2200" dirty="0" smtClean="0">
                <a:solidFill>
                  <a:schemeClr val="bg1"/>
                </a:solidFill>
              </a:rPr>
              <a:t>10 </a:t>
            </a:r>
            <a:r>
              <a:rPr lang="en-US" sz="2200" dirty="0">
                <a:solidFill>
                  <a:schemeClr val="bg1"/>
                </a:solidFill>
              </a:rPr>
              <a:t>items at one time (audio and eBooks combined)</a:t>
            </a:r>
          </a:p>
          <a:p>
            <a:pPr marL="800100" lvl="1" indent="-342900">
              <a:buFont typeface="Arial" panose="020B0604020202020204" pitchFamily="34" charset="0"/>
              <a:buChar char="•"/>
            </a:pPr>
            <a:r>
              <a:rPr lang="en-US" sz="2200" dirty="0">
                <a:solidFill>
                  <a:schemeClr val="bg1"/>
                </a:solidFill>
              </a:rPr>
              <a:t>Pick up a reserve book within 72 hours of email notification</a:t>
            </a:r>
          </a:p>
          <a:p>
            <a:pPr marL="342900" indent="-342900">
              <a:buFont typeface="Arial" panose="020B0604020202020204" pitchFamily="34" charset="0"/>
              <a:buChar char="•"/>
            </a:pPr>
            <a:r>
              <a:rPr lang="en-US" sz="2200" dirty="0">
                <a:solidFill>
                  <a:schemeClr val="bg1"/>
                </a:solidFill>
              </a:rPr>
              <a:t>Late Fees – None!</a:t>
            </a:r>
          </a:p>
          <a:p>
            <a:pPr marL="342900" indent="-342900">
              <a:buFont typeface="Arial" panose="020B0604020202020204" pitchFamily="34" charset="0"/>
              <a:buChar char="•"/>
            </a:pPr>
            <a:r>
              <a:rPr lang="en-US" sz="2200" dirty="0">
                <a:solidFill>
                  <a:schemeClr val="bg1"/>
                </a:solidFill>
              </a:rPr>
              <a:t>“Shopping” cart – lasts only 30 minutes!</a:t>
            </a:r>
            <a:endParaRPr lang="en-US" sz="2000" dirty="0">
              <a:solidFill>
                <a:schemeClr val="bg1"/>
              </a:solidFill>
            </a:endParaRP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white">
                    <a:shade val="50000"/>
                  </a:prstClr>
                </a:solidFill>
              </a:rPr>
              <a:pPr/>
              <a:t>6</a:t>
            </a:fld>
            <a:endParaRPr lang="en-US" dirty="0">
              <a:solidFill>
                <a:prstClr val="white">
                  <a:shade val="50000"/>
                </a:prstClr>
              </a:solidFill>
            </a:endParaRPr>
          </a:p>
        </p:txBody>
      </p:sp>
    </p:spTree>
    <p:extLst>
      <p:ext uri="{BB962C8B-B14F-4D97-AF65-F5344CB8AC3E}">
        <p14:creationId xmlns:p14="http://schemas.microsoft.com/office/powerpoint/2010/main" val="2616851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Z:\SOP\Electronic Resources Technician\Overdrive v3.2 powerpoint revisions\Overdrive on iPad\IMG_084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0" y="5813777"/>
            <a:ext cx="56388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You can change the text layout of the book through the Settings button.</a:t>
            </a:r>
            <a:endParaRPr lang="en-US" b="1" dirty="0">
              <a:solidFill>
                <a:srgbClr val="FF0000"/>
              </a:solidFill>
            </a:endParaRPr>
          </a:p>
        </p:txBody>
      </p:sp>
      <p:cxnSp>
        <p:nvCxnSpPr>
          <p:cNvPr id="7" name="Straight Arrow Connector 6"/>
          <p:cNvCxnSpPr/>
          <p:nvPr/>
        </p:nvCxnSpPr>
        <p:spPr>
          <a:xfrm>
            <a:off x="8458200" y="6155308"/>
            <a:ext cx="0" cy="3048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25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Z:\SOP\Electronic Resources Technician\Overdrive v3.2 powerpoint revisions\Overdrive on iPad\IMG_084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0800" y="304800"/>
            <a:ext cx="56388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To navigate better through the book, tap the Navigation menu button</a:t>
            </a:r>
            <a:endParaRPr lang="en-US" b="1" dirty="0">
              <a:solidFill>
                <a:srgbClr val="FF0000"/>
              </a:solidFill>
            </a:endParaRPr>
          </a:p>
        </p:txBody>
      </p:sp>
      <p:cxnSp>
        <p:nvCxnSpPr>
          <p:cNvPr id="8" name="Straight Arrow Connector 7"/>
          <p:cNvCxnSpPr/>
          <p:nvPr/>
        </p:nvCxnSpPr>
        <p:spPr>
          <a:xfrm>
            <a:off x="8246660" y="369332"/>
            <a:ext cx="59254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326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2514600"/>
            <a:ext cx="2895600" cy="341632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With the navigation menu, you can simply tap on a chapter and go directly to that page.  Keep in mind that not all books you download will be encoded with a table to contents, so you will have to navigate by swiping only.</a:t>
            </a:r>
          </a:p>
          <a:p>
            <a:pPr>
              <a:defRPr/>
            </a:pPr>
            <a:endParaRPr lang="en-US" b="1" dirty="0">
              <a:solidFill>
                <a:srgbClr val="FF0000"/>
              </a:solidFill>
            </a:endParaRPr>
          </a:p>
          <a:p>
            <a:pPr>
              <a:defRPr/>
            </a:pPr>
            <a:r>
              <a:rPr lang="en-US" b="1" dirty="0" smtClean="0">
                <a:solidFill>
                  <a:srgbClr val="FF0000"/>
                </a:solidFill>
              </a:rPr>
              <a:t>Now tap on the Bookmarks submenu</a:t>
            </a:r>
            <a:endParaRPr lang="en-US" b="1" dirty="0">
              <a:solidFill>
                <a:srgbClr val="FF0000"/>
              </a:solidFill>
            </a:endParaRPr>
          </a:p>
        </p:txBody>
      </p:sp>
      <p:cxnSp>
        <p:nvCxnSpPr>
          <p:cNvPr id="7" name="Straight Arrow Connector 6"/>
          <p:cNvCxnSpPr/>
          <p:nvPr/>
        </p:nvCxnSpPr>
        <p:spPr>
          <a:xfrm>
            <a:off x="3352800" y="5638800"/>
            <a:ext cx="1233487" cy="990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0196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5" y="0"/>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12174" y="1287966"/>
            <a:ext cx="2653702" cy="1754326"/>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bookmark </a:t>
            </a:r>
            <a:r>
              <a:rPr lang="en-US" b="1" dirty="0">
                <a:solidFill>
                  <a:srgbClr val="FF0000"/>
                </a:solidFill>
              </a:rPr>
              <a:t>that we created earlier is shown.  </a:t>
            </a:r>
            <a:endParaRPr lang="en-US" b="1" dirty="0" smtClean="0">
              <a:solidFill>
                <a:srgbClr val="FF0000"/>
              </a:solidFill>
            </a:endParaRPr>
          </a:p>
          <a:p>
            <a:pPr>
              <a:defRPr/>
            </a:pPr>
            <a:endParaRPr lang="en-US" b="1" dirty="0">
              <a:solidFill>
                <a:srgbClr val="FF0000"/>
              </a:solidFill>
            </a:endParaRPr>
          </a:p>
          <a:p>
            <a:pPr>
              <a:defRPr/>
            </a:pPr>
            <a:r>
              <a:rPr lang="en-US" b="1" dirty="0" smtClean="0">
                <a:solidFill>
                  <a:srgbClr val="FF0000"/>
                </a:solidFill>
              </a:rPr>
              <a:t>Tap anywhere in the left half of the screen to return to the book.</a:t>
            </a:r>
            <a:endParaRPr lang="en-US" b="1" dirty="0">
              <a:solidFill>
                <a:srgbClr val="FF0000"/>
              </a:solidFill>
            </a:endParaRPr>
          </a:p>
        </p:txBody>
      </p:sp>
      <p:cxnSp>
        <p:nvCxnSpPr>
          <p:cNvPr id="7" name="Straight Arrow Connector 6"/>
          <p:cNvCxnSpPr/>
          <p:nvPr/>
        </p:nvCxnSpPr>
        <p:spPr>
          <a:xfrm>
            <a:off x="4065876" y="1804453"/>
            <a:ext cx="7620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3143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37397" y="304800"/>
            <a:ext cx="5638800" cy="1477328"/>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the Main Menu button.</a:t>
            </a:r>
          </a:p>
          <a:p>
            <a:pPr>
              <a:defRPr/>
            </a:pPr>
            <a:endParaRPr lang="en-US" b="1" dirty="0">
              <a:solidFill>
                <a:srgbClr val="FF0000"/>
              </a:solidFill>
            </a:endParaRPr>
          </a:p>
          <a:p>
            <a:pPr>
              <a:defRPr/>
            </a:pPr>
            <a:r>
              <a:rPr lang="en-US" b="1" dirty="0" smtClean="0">
                <a:solidFill>
                  <a:srgbClr val="FF0000"/>
                </a:solidFill>
              </a:rPr>
              <a:t>Remember, if you don’t see the menu button, you can tap the middle of the screen to bring up all of the controls.</a:t>
            </a:r>
            <a:endParaRPr lang="en-US" b="1" dirty="0">
              <a:solidFill>
                <a:srgbClr val="FF0000"/>
              </a:solidFill>
            </a:endParaRPr>
          </a:p>
        </p:txBody>
      </p:sp>
      <p:cxnSp>
        <p:nvCxnSpPr>
          <p:cNvPr id="7" name="Straight Arrow Connector 6"/>
          <p:cNvCxnSpPr/>
          <p:nvPr/>
        </p:nvCxnSpPr>
        <p:spPr>
          <a:xfrm flipH="1">
            <a:off x="533400" y="423081"/>
            <a:ext cx="6858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1927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Z:\SOP\Electronic Resources Technician\Overdrive v3.2 powerpoint revisions\Overdrive on iPad\IMG_08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72096" y="1979221"/>
            <a:ext cx="56388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Bookshelf to bring you back to the app’s bookshelf where we will return the book.</a:t>
            </a:r>
            <a:endParaRPr lang="en-US" b="1" dirty="0">
              <a:solidFill>
                <a:srgbClr val="FF0000"/>
              </a:solidFill>
            </a:endParaRPr>
          </a:p>
        </p:txBody>
      </p:sp>
      <p:cxnSp>
        <p:nvCxnSpPr>
          <p:cNvPr id="7" name="Straight Arrow Connector 6"/>
          <p:cNvCxnSpPr/>
          <p:nvPr/>
        </p:nvCxnSpPr>
        <p:spPr>
          <a:xfrm flipH="1">
            <a:off x="1676400" y="2362200"/>
            <a:ext cx="6858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528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Z:\SOP\Electronic Resources Technician\Overdrive v3.2 powerpoint revisions\Overdrive on iPad\IMG_08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6418" y="3739738"/>
            <a:ext cx="56388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To return a book, TAP and HOLD on the cover of the book you want to return </a:t>
            </a:r>
            <a:endParaRPr lang="en-US" b="1" dirty="0">
              <a:solidFill>
                <a:srgbClr val="FF0000"/>
              </a:solidFill>
            </a:endParaRPr>
          </a:p>
        </p:txBody>
      </p:sp>
      <p:cxnSp>
        <p:nvCxnSpPr>
          <p:cNvPr id="7" name="Straight Arrow Connector 6"/>
          <p:cNvCxnSpPr/>
          <p:nvPr/>
        </p:nvCxnSpPr>
        <p:spPr>
          <a:xfrm flipV="1">
            <a:off x="1007423" y="2971800"/>
            <a:ext cx="0" cy="762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688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Z:\SOP\Electronic Resources Technician\Overdrive v3.2 powerpoint revisions\Overdrive on iPad\IMG_08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3810000"/>
            <a:ext cx="2819400"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on Return</a:t>
            </a:r>
            <a:endParaRPr lang="en-US" b="1" dirty="0">
              <a:solidFill>
                <a:srgbClr val="FF0000"/>
              </a:solidFill>
            </a:endParaRPr>
          </a:p>
        </p:txBody>
      </p:sp>
      <p:cxnSp>
        <p:nvCxnSpPr>
          <p:cNvPr id="7" name="Straight Arrow Connector 6"/>
          <p:cNvCxnSpPr/>
          <p:nvPr/>
        </p:nvCxnSpPr>
        <p:spPr>
          <a:xfrm flipV="1">
            <a:off x="1219200" y="3048000"/>
            <a:ext cx="0" cy="762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275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Z:\SOP\Electronic Resources Technician\Overdrive v3.2 powerpoint revisions\Overdrive on iPad\IMG_08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5423" y="3804062"/>
            <a:ext cx="28194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on Return again to confirm</a:t>
            </a:r>
            <a:endParaRPr lang="en-US" b="1" dirty="0">
              <a:solidFill>
                <a:srgbClr val="FF0000"/>
              </a:solidFill>
            </a:endParaRPr>
          </a:p>
        </p:txBody>
      </p:sp>
      <p:cxnSp>
        <p:nvCxnSpPr>
          <p:cNvPr id="7" name="Straight Arrow Connector 6"/>
          <p:cNvCxnSpPr/>
          <p:nvPr/>
        </p:nvCxnSpPr>
        <p:spPr>
          <a:xfrm flipV="1">
            <a:off x="1600200" y="3048000"/>
            <a:ext cx="0" cy="762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9530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17257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57400" y="2927866"/>
            <a:ext cx="4734636" cy="1200329"/>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The book has been returned and also deleted from your device.  To download another book, tap on the “Add a Book” button to begin your search again.</a:t>
            </a:r>
            <a:endParaRPr lang="en-US" b="1" dirty="0">
              <a:solidFill>
                <a:srgbClr val="FF0000"/>
              </a:solidFill>
            </a:endParaRPr>
          </a:p>
        </p:txBody>
      </p:sp>
      <p:sp>
        <p:nvSpPr>
          <p:cNvPr id="8" name="TextBox 7"/>
          <p:cNvSpPr txBox="1"/>
          <p:nvPr/>
        </p:nvSpPr>
        <p:spPr>
          <a:xfrm>
            <a:off x="2057400" y="5105400"/>
            <a:ext cx="4734636"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HAPPY eREADING on your IPAD!</a:t>
            </a:r>
            <a:endParaRPr lang="en-US" b="1" dirty="0">
              <a:solidFill>
                <a:srgbClr val="FF0000"/>
              </a:solidFill>
            </a:endParaRPr>
          </a:p>
        </p:txBody>
      </p:sp>
    </p:spTree>
    <p:extLst>
      <p:ext uri="{BB962C8B-B14F-4D97-AF65-F5344CB8AC3E}">
        <p14:creationId xmlns:p14="http://schemas.microsoft.com/office/powerpoint/2010/main" val="2495309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SOP\Electronic Resources Technician\Overdrive v3.2 powerpoint revisions\Overdrive on iPad\IMG_08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 y="0"/>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31613" y="3059667"/>
            <a:ext cx="2971800"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Tap on the App Store icon</a:t>
            </a:r>
            <a:endParaRPr lang="en-US" b="1" dirty="0">
              <a:solidFill>
                <a:srgbClr val="FF0000"/>
              </a:solidFill>
            </a:endParaRPr>
          </a:p>
        </p:txBody>
      </p:sp>
      <p:cxnSp>
        <p:nvCxnSpPr>
          <p:cNvPr id="3" name="Straight Arrow Connector 2"/>
          <p:cNvCxnSpPr/>
          <p:nvPr/>
        </p:nvCxnSpPr>
        <p:spPr>
          <a:xfrm flipV="1">
            <a:off x="8153400" y="2438401"/>
            <a:ext cx="0" cy="6212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SOP\Electronic Resources Technician\Overdrive v3.2 powerpoint revisions\Overdrive on iPad\IMG_08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 y="39469"/>
            <a:ext cx="9168384" cy="687628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086600" y="392760"/>
            <a:ext cx="6096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0000" y="39469"/>
            <a:ext cx="3276600" cy="646331"/>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App Store is open – TAP in the Search box</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SOP\Electronic Resources Technician\Overdrive v3.2 powerpoint revisions\Overdrive on iPad\IMG_08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 y="0"/>
            <a:ext cx="9168384" cy="68762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33787" y="3069193"/>
            <a:ext cx="1905000" cy="369332"/>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dirty="0" smtClean="0">
                <a:solidFill>
                  <a:srgbClr val="FF0000"/>
                </a:solidFill>
              </a:rPr>
              <a:t>Keyboard opens</a:t>
            </a:r>
            <a:endParaRPr lang="en-US"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3441</TotalTime>
  <Words>1928</Words>
  <Application>Microsoft Office PowerPoint</Application>
  <PresentationFormat>On-screen Show (4:3)</PresentationFormat>
  <Paragraphs>205</Paragraphs>
  <Slides>69</Slides>
  <Notes>69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How to get a library eBook on your iPad</vt:lpstr>
      <vt:lpstr>This presentation assumes that you have registered your iPad and created an account on iTunes. You need this in order to download the OverDrive app for managing your library eBooks. You will also need a valid email address that will be needed to sign up for an OverDrive account.  This presentation uses an iPad2, but these steps can be used on any iPad device.</vt:lpstr>
      <vt:lpstr>OverDrive 3.2 requires iOS 6.0 or higher.  Make sure your Apple device has the latest system updates or you will be unable to download the OverDrive app.  To ensure you have the latest system updates, please refer to the Apple support webpage.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Andie</dc:creator>
  <cp:lastModifiedBy>Andie</cp:lastModifiedBy>
  <cp:revision>181</cp:revision>
  <dcterms:created xsi:type="dcterms:W3CDTF">2011-08-02T21:53:07Z</dcterms:created>
  <dcterms:modified xsi:type="dcterms:W3CDTF">2014-10-01T19:17:14Z</dcterms:modified>
</cp:coreProperties>
</file>